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ppt/notesSlides/notesSlide8.xml" ContentType="application/vnd.openxmlformats-officedocument.presentationml.notesSlide+xml"/>
  <Override PartName="/ppt/notesSlides/notesSlide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0"/>
  </p:notesMasterIdLst>
  <p:sldIdLst>
    <p:sldId id="256" r:id="rId2"/>
    <p:sldId id="257" r:id="rId3"/>
    <p:sldId id="273" r:id="rId4"/>
    <p:sldId id="258" r:id="rId5"/>
    <p:sldId id="260" r:id="rId6"/>
    <p:sldId id="264" r:id="rId7"/>
    <p:sldId id="271" r:id="rId8"/>
    <p:sldId id="274" r:id="rId9"/>
    <p:sldId id="275" r:id="rId10"/>
    <p:sldId id="276" r:id="rId11"/>
    <p:sldId id="277" r:id="rId12"/>
    <p:sldId id="278" r:id="rId13"/>
    <p:sldId id="279" r:id="rId14"/>
    <p:sldId id="262" r:id="rId15"/>
    <p:sldId id="263" r:id="rId16"/>
    <p:sldId id="266" r:id="rId17"/>
    <p:sldId id="267" r:id="rId18"/>
    <p:sldId id="270"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832" autoAdjust="0"/>
    <p:restoredTop sz="84211" autoAdjust="0"/>
  </p:normalViewPr>
  <p:slideViewPr>
    <p:cSldViewPr snapToGrid="0">
      <p:cViewPr varScale="1">
        <p:scale>
          <a:sx n="111" d="100"/>
          <a:sy n="111" d="100"/>
        </p:scale>
        <p:origin x="144" y="17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oleObject" Target="file:///\\ads\shares\Projects\10-23360_USAF_ROME\Shared\Scenarios\Scenario%201\Mission1Metrics.xlsx" TargetMode="Externa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chartUserShapes" Target="../drawings/drawing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7.7277288868303221E-2"/>
          <c:y val="0.10241516517448196"/>
          <c:w val="0.90311486799444185"/>
          <c:h val="0.85964248238128138"/>
        </c:manualLayout>
      </c:layout>
      <c:barChart>
        <c:barDir val="col"/>
        <c:grouping val="clustered"/>
        <c:varyColors val="0"/>
        <c:dLbls>
          <c:showLegendKey val="0"/>
          <c:showVal val="0"/>
          <c:showCatName val="0"/>
          <c:showSerName val="0"/>
          <c:showPercent val="0"/>
          <c:showBubbleSize val="0"/>
        </c:dLbls>
        <c:gapWidth val="150"/>
        <c:axId val="571738592"/>
        <c:axId val="571739904"/>
      </c:barChart>
      <c:catAx>
        <c:axId val="571738592"/>
        <c:scaling>
          <c:orientation val="minMax"/>
        </c:scaling>
        <c:delete val="1"/>
        <c:axPos val="b"/>
        <c:numFmt formatCode="General" sourceLinked="1"/>
        <c:majorTickMark val="out"/>
        <c:minorTickMark val="none"/>
        <c:tickLblPos val="nextTo"/>
        <c:crossAx val="571739904"/>
        <c:crosses val="autoZero"/>
        <c:auto val="1"/>
        <c:lblAlgn val="ctr"/>
        <c:lblOffset val="100"/>
        <c:tickMarkSkip val="1"/>
        <c:noMultiLvlLbl val="1"/>
      </c:catAx>
      <c:valAx>
        <c:axId val="57173990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71738592"/>
        <c:crosses val="autoZero"/>
        <c:crossBetween val="between"/>
      </c:valAx>
      <c:spPr>
        <a:noFill/>
        <a:ln w="25400">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userShapes r:id="rId4"/>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drawings/_rels/drawing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image" Target="../media/image8.png"/></Relationships>
</file>

<file path=ppt/drawings/drawing1.xml><?xml version="1.0" encoding="utf-8"?>
<c:userShapes xmlns:c="http://schemas.openxmlformats.org/drawingml/2006/chart">
  <cdr:relSizeAnchor xmlns:cdr="http://schemas.openxmlformats.org/drawingml/2006/chartDrawing">
    <cdr:from>
      <cdr:x>0.30439</cdr:x>
      <cdr:y>0.88888</cdr:y>
    </cdr:from>
    <cdr:to>
      <cdr:x>0.85402</cdr:x>
      <cdr:y>1</cdr:y>
    </cdr:to>
    <cdr:sp macro="" textlink="">
      <cdr:nvSpPr>
        <cdr:cNvPr id="7" name="TextBox 6">
          <a:extLst xmlns:a="http://schemas.openxmlformats.org/drawingml/2006/main">
            <a:ext uri="{FF2B5EF4-FFF2-40B4-BE49-F238E27FC236}">
              <a16:creationId xmlns:a16="http://schemas.microsoft.com/office/drawing/2014/main" id="{4B4FE594-7E0B-4ADF-8C3D-9B2746CE375A}"/>
            </a:ext>
          </a:extLst>
        </cdr:cNvPr>
        <cdr:cNvSpPr txBox="1"/>
      </cdr:nvSpPr>
      <cdr:spPr>
        <a:xfrm xmlns:a="http://schemas.openxmlformats.org/drawingml/2006/main">
          <a:off x="1577249" y="3867817"/>
          <a:ext cx="2847963" cy="483521"/>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endParaRPr lang="en-US" sz="1400" dirty="0"/>
        </a:p>
      </cdr:txBody>
    </cdr:sp>
  </cdr:relSizeAnchor>
  <cdr:relSizeAnchor xmlns:cdr="http://schemas.openxmlformats.org/drawingml/2006/chartDrawing">
    <cdr:from>
      <cdr:x>0</cdr:x>
      <cdr:y>0</cdr:y>
    </cdr:from>
    <cdr:to>
      <cdr:x>1</cdr:x>
      <cdr:y>1</cdr:y>
    </cdr:to>
    <cdr:pic>
      <cdr:nvPicPr>
        <cdr:cNvPr id="8" name="Picture 7">
          <a:extLst xmlns:a="http://schemas.openxmlformats.org/drawingml/2006/main">
            <a:ext uri="{FF2B5EF4-FFF2-40B4-BE49-F238E27FC236}">
              <a16:creationId xmlns:a16="http://schemas.microsoft.com/office/drawing/2014/main" id="{F045CA37-31B1-4457-A6F8-EBD784940D90}"/>
            </a:ext>
          </a:extLst>
        </cdr:cNvPr>
        <cdr:cNvPicPr>
          <a:picLocks xmlns:a="http://schemas.openxmlformats.org/drawingml/2006/main" noChangeAspect="1"/>
        </cdr:cNvPicPr>
      </cdr:nvPicPr>
      <cdr:blipFill>
        <a:blip xmlns:a="http://schemas.openxmlformats.org/drawingml/2006/main" xmlns:r="http://schemas.openxmlformats.org/officeDocument/2006/relationships" r:embed="rId1">
          <a:extLst>
            <a:ext uri="{28A0092B-C50C-407E-A947-70E740481C1C}">
              <a14:useLocalDpi xmlns:a14="http://schemas.microsoft.com/office/drawing/2010/main" val="0"/>
            </a:ext>
          </a:extLst>
        </a:blip>
        <a:stretch xmlns:a="http://schemas.openxmlformats.org/drawingml/2006/main">
          <a:fillRect/>
        </a:stretch>
      </cdr:blipFill>
      <cdr:spPr>
        <a:xfrm xmlns:a="http://schemas.openxmlformats.org/drawingml/2006/main">
          <a:off x="-914400" y="-1825625"/>
          <a:ext cx="5181600" cy="4351338"/>
        </a:xfrm>
        <a:prstGeom xmlns:a="http://schemas.openxmlformats.org/drawingml/2006/main" prst="rect">
          <a:avLst/>
        </a:prstGeom>
      </cdr:spPr>
    </cdr:pic>
  </cdr:relSizeAnchor>
  <cdr:relSizeAnchor xmlns:cdr="http://schemas.openxmlformats.org/drawingml/2006/chartDrawing">
    <cdr:from>
      <cdr:x>0</cdr:x>
      <cdr:y>0</cdr:y>
    </cdr:from>
    <cdr:to>
      <cdr:x>1</cdr:x>
      <cdr:y>1</cdr:y>
    </cdr:to>
    <cdr:pic>
      <cdr:nvPicPr>
        <cdr:cNvPr id="10" name="Picture 9">
          <a:extLst xmlns:a="http://schemas.openxmlformats.org/drawingml/2006/main">
            <a:ext uri="{FF2B5EF4-FFF2-40B4-BE49-F238E27FC236}">
              <a16:creationId xmlns:a16="http://schemas.microsoft.com/office/drawing/2014/main" id="{D54708DB-4BD2-4878-AFD5-C82E7FCF2316}"/>
            </a:ext>
          </a:extLst>
        </cdr:cNvPr>
        <cdr:cNvPicPr>
          <a:picLocks xmlns:a="http://schemas.openxmlformats.org/drawingml/2006/main" noChangeAspect="1"/>
        </cdr:cNvPicPr>
      </cdr:nvPicPr>
      <cdr:blipFill>
        <a:blip xmlns:a="http://schemas.openxmlformats.org/drawingml/2006/main" xmlns:r="http://schemas.openxmlformats.org/officeDocument/2006/relationships" r:embed="rId2">
          <a:extLst>
            <a:ext uri="{28A0092B-C50C-407E-A947-70E740481C1C}">
              <a14:useLocalDpi xmlns:a14="http://schemas.microsoft.com/office/drawing/2010/main" val="0"/>
            </a:ext>
          </a:extLst>
        </a:blip>
        <a:stretch xmlns:a="http://schemas.openxmlformats.org/drawingml/2006/main">
          <a:fillRect/>
        </a:stretch>
      </cdr:blipFill>
      <cdr:spPr>
        <a:xfrm xmlns:a="http://schemas.openxmlformats.org/drawingml/2006/main">
          <a:off x="0" y="0"/>
          <a:ext cx="6262527" cy="4534933"/>
        </a:xfrm>
        <a:prstGeom xmlns:a="http://schemas.openxmlformats.org/drawingml/2006/main" prst="rect">
          <a:avLst/>
        </a:prstGeom>
      </cdr:spPr>
    </cdr:pic>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1F9247E-3C48-4204-8241-F0E71B9DBEFA}" type="datetimeFigureOut">
              <a:rPr lang="en-US" smtClean="0"/>
              <a:t>2/6/2018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0FC828B-22D7-4F93-A875-6EEC830C330D}" type="slidenum">
              <a:rPr lang="en-US" smtClean="0"/>
              <a:t>‹#›</a:t>
            </a:fld>
            <a:endParaRPr lang="en-US"/>
          </a:p>
        </p:txBody>
      </p:sp>
    </p:spTree>
    <p:extLst>
      <p:ext uri="{BB962C8B-B14F-4D97-AF65-F5344CB8AC3E}">
        <p14:creationId xmlns:p14="http://schemas.microsoft.com/office/powerpoint/2010/main" val="32534169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0FC828B-22D7-4F93-A875-6EEC830C330D}" type="slidenum">
              <a:rPr lang="en-US" smtClean="0"/>
              <a:t>1</a:t>
            </a:fld>
            <a:endParaRPr lang="en-US"/>
          </a:p>
        </p:txBody>
      </p:sp>
    </p:spTree>
    <p:extLst>
      <p:ext uri="{BB962C8B-B14F-4D97-AF65-F5344CB8AC3E}">
        <p14:creationId xmlns:p14="http://schemas.microsoft.com/office/powerpoint/2010/main" val="19810488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0FC828B-22D7-4F93-A875-6EEC830C330D}" type="slidenum">
              <a:rPr lang="en-US" smtClean="0"/>
              <a:t>2</a:t>
            </a:fld>
            <a:endParaRPr lang="en-US"/>
          </a:p>
        </p:txBody>
      </p:sp>
    </p:spTree>
    <p:extLst>
      <p:ext uri="{BB962C8B-B14F-4D97-AF65-F5344CB8AC3E}">
        <p14:creationId xmlns:p14="http://schemas.microsoft.com/office/powerpoint/2010/main" val="27273271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0FC828B-22D7-4F93-A875-6EEC830C330D}" type="slidenum">
              <a:rPr lang="en-US" smtClean="0"/>
              <a:t>4</a:t>
            </a:fld>
            <a:endParaRPr lang="en-US"/>
          </a:p>
        </p:txBody>
      </p:sp>
    </p:spTree>
    <p:extLst>
      <p:ext uri="{BB962C8B-B14F-4D97-AF65-F5344CB8AC3E}">
        <p14:creationId xmlns:p14="http://schemas.microsoft.com/office/powerpoint/2010/main" val="8973518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fld id="{30FC828B-22D7-4F93-A875-6EEC830C330D}" type="slidenum">
              <a:rPr lang="en-US" smtClean="0"/>
              <a:t>7</a:t>
            </a:fld>
            <a:endParaRPr lang="en-US"/>
          </a:p>
        </p:txBody>
      </p:sp>
    </p:spTree>
    <p:extLst>
      <p:ext uri="{BB962C8B-B14F-4D97-AF65-F5344CB8AC3E}">
        <p14:creationId xmlns:p14="http://schemas.microsoft.com/office/powerpoint/2010/main" val="37997618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0FC828B-22D7-4F93-A875-6EEC830C330D}" type="slidenum">
              <a:rPr lang="en-US" smtClean="0"/>
              <a:t>8</a:t>
            </a:fld>
            <a:endParaRPr lang="en-US"/>
          </a:p>
        </p:txBody>
      </p:sp>
    </p:spTree>
    <p:extLst>
      <p:ext uri="{BB962C8B-B14F-4D97-AF65-F5344CB8AC3E}">
        <p14:creationId xmlns:p14="http://schemas.microsoft.com/office/powerpoint/2010/main" val="22046919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0FC828B-22D7-4F93-A875-6EEC830C330D}" type="slidenum">
              <a:rPr lang="en-US" smtClean="0"/>
              <a:t>9</a:t>
            </a:fld>
            <a:endParaRPr lang="en-US"/>
          </a:p>
        </p:txBody>
      </p:sp>
    </p:spTree>
    <p:extLst>
      <p:ext uri="{BB962C8B-B14F-4D97-AF65-F5344CB8AC3E}">
        <p14:creationId xmlns:p14="http://schemas.microsoft.com/office/powerpoint/2010/main" val="16071098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0FC828B-22D7-4F93-A875-6EEC830C330D}" type="slidenum">
              <a:rPr lang="en-US" smtClean="0"/>
              <a:t>10</a:t>
            </a:fld>
            <a:endParaRPr lang="en-US"/>
          </a:p>
        </p:txBody>
      </p:sp>
    </p:spTree>
    <p:extLst>
      <p:ext uri="{BB962C8B-B14F-4D97-AF65-F5344CB8AC3E}">
        <p14:creationId xmlns:p14="http://schemas.microsoft.com/office/powerpoint/2010/main" val="21990927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0FC828B-22D7-4F93-A875-6EEC830C330D}" type="slidenum">
              <a:rPr lang="en-US" smtClean="0"/>
              <a:t>11</a:t>
            </a:fld>
            <a:endParaRPr lang="en-US"/>
          </a:p>
        </p:txBody>
      </p:sp>
    </p:spTree>
    <p:extLst>
      <p:ext uri="{BB962C8B-B14F-4D97-AF65-F5344CB8AC3E}">
        <p14:creationId xmlns:p14="http://schemas.microsoft.com/office/powerpoint/2010/main" val="9604952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0FC828B-22D7-4F93-A875-6EEC830C330D}" type="slidenum">
              <a:rPr lang="en-US" smtClean="0"/>
              <a:t>12</a:t>
            </a:fld>
            <a:endParaRPr lang="en-US"/>
          </a:p>
        </p:txBody>
      </p:sp>
    </p:spTree>
    <p:extLst>
      <p:ext uri="{BB962C8B-B14F-4D97-AF65-F5344CB8AC3E}">
        <p14:creationId xmlns:p14="http://schemas.microsoft.com/office/powerpoint/2010/main" val="20655913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623D7-F8C0-407A-A544-B1039701E00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4B24009-13A1-4F1B-91F9-502824EF3F8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04F2D08-40C5-4DB6-B131-66351688E608}"/>
              </a:ext>
            </a:extLst>
          </p:cNvPr>
          <p:cNvSpPr>
            <a:spLocks noGrp="1"/>
          </p:cNvSpPr>
          <p:nvPr>
            <p:ph type="dt" sz="half" idx="10"/>
          </p:nvPr>
        </p:nvSpPr>
        <p:spPr/>
        <p:txBody>
          <a:bodyPr/>
          <a:lstStyle/>
          <a:p>
            <a:fld id="{8D855500-DB08-4EE8-9353-A18F31B6B401}" type="datetimeFigureOut">
              <a:rPr lang="en-US" smtClean="0"/>
              <a:t>2/6/2018</a:t>
            </a:fld>
            <a:endParaRPr lang="en-US"/>
          </a:p>
        </p:txBody>
      </p:sp>
      <p:sp>
        <p:nvSpPr>
          <p:cNvPr id="5" name="Footer Placeholder 4">
            <a:extLst>
              <a:ext uri="{FF2B5EF4-FFF2-40B4-BE49-F238E27FC236}">
                <a16:creationId xmlns:a16="http://schemas.microsoft.com/office/drawing/2014/main" id="{A157796C-E28B-476F-816F-2AD0DF12ED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E5563D6-1085-42C1-8208-1F7E49857710}"/>
              </a:ext>
            </a:extLst>
          </p:cNvPr>
          <p:cNvSpPr>
            <a:spLocks noGrp="1"/>
          </p:cNvSpPr>
          <p:nvPr>
            <p:ph type="sldNum" sz="quarter" idx="12"/>
          </p:nvPr>
        </p:nvSpPr>
        <p:spPr/>
        <p:txBody>
          <a:bodyPr/>
          <a:lstStyle/>
          <a:p>
            <a:fld id="{867B3E1D-5B64-4851-9831-C612FFDC02EE}" type="slidenum">
              <a:rPr lang="en-US" smtClean="0"/>
              <a:t>‹#›</a:t>
            </a:fld>
            <a:endParaRPr lang="en-US"/>
          </a:p>
        </p:txBody>
      </p:sp>
    </p:spTree>
    <p:extLst>
      <p:ext uri="{BB962C8B-B14F-4D97-AF65-F5344CB8AC3E}">
        <p14:creationId xmlns:p14="http://schemas.microsoft.com/office/powerpoint/2010/main" val="29730055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F5FFA2-26BE-4ACD-8F2D-4743C13DAD1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3101E85-6E78-422F-BA2A-919D539678C3}"/>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5FF8F36-ADCE-4AFA-9068-01335AAF7C06}"/>
              </a:ext>
            </a:extLst>
          </p:cNvPr>
          <p:cNvSpPr>
            <a:spLocks noGrp="1"/>
          </p:cNvSpPr>
          <p:nvPr>
            <p:ph type="dt" sz="half" idx="10"/>
          </p:nvPr>
        </p:nvSpPr>
        <p:spPr/>
        <p:txBody>
          <a:bodyPr/>
          <a:lstStyle/>
          <a:p>
            <a:fld id="{8D855500-DB08-4EE8-9353-A18F31B6B401}" type="datetimeFigureOut">
              <a:rPr lang="en-US" smtClean="0"/>
              <a:t>2/6/2018</a:t>
            </a:fld>
            <a:endParaRPr lang="en-US"/>
          </a:p>
        </p:txBody>
      </p:sp>
      <p:sp>
        <p:nvSpPr>
          <p:cNvPr id="5" name="Footer Placeholder 4">
            <a:extLst>
              <a:ext uri="{FF2B5EF4-FFF2-40B4-BE49-F238E27FC236}">
                <a16:creationId xmlns:a16="http://schemas.microsoft.com/office/drawing/2014/main" id="{01A9DCE8-FA28-4531-B017-79C10E8B9FD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F02EAC7-8981-4EBB-AA50-0F86333EE93E}"/>
              </a:ext>
            </a:extLst>
          </p:cNvPr>
          <p:cNvSpPr>
            <a:spLocks noGrp="1"/>
          </p:cNvSpPr>
          <p:nvPr>
            <p:ph type="sldNum" sz="quarter" idx="12"/>
          </p:nvPr>
        </p:nvSpPr>
        <p:spPr/>
        <p:txBody>
          <a:bodyPr/>
          <a:lstStyle/>
          <a:p>
            <a:fld id="{867B3E1D-5B64-4851-9831-C612FFDC02EE}" type="slidenum">
              <a:rPr lang="en-US" smtClean="0"/>
              <a:t>‹#›</a:t>
            </a:fld>
            <a:endParaRPr lang="en-US"/>
          </a:p>
        </p:txBody>
      </p:sp>
    </p:spTree>
    <p:extLst>
      <p:ext uri="{BB962C8B-B14F-4D97-AF65-F5344CB8AC3E}">
        <p14:creationId xmlns:p14="http://schemas.microsoft.com/office/powerpoint/2010/main" val="30723458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5FB3E53-BF2D-4F94-89A8-AF2C1BCAFAF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11DB577-E00C-4746-8023-E0BAA2CA47B8}"/>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1895BF-36AA-4900-B3CD-BE31163F86BF}"/>
              </a:ext>
            </a:extLst>
          </p:cNvPr>
          <p:cNvSpPr>
            <a:spLocks noGrp="1"/>
          </p:cNvSpPr>
          <p:nvPr>
            <p:ph type="dt" sz="half" idx="10"/>
          </p:nvPr>
        </p:nvSpPr>
        <p:spPr/>
        <p:txBody>
          <a:bodyPr/>
          <a:lstStyle/>
          <a:p>
            <a:fld id="{8D855500-DB08-4EE8-9353-A18F31B6B401}" type="datetimeFigureOut">
              <a:rPr lang="en-US" smtClean="0"/>
              <a:t>2/6/2018</a:t>
            </a:fld>
            <a:endParaRPr lang="en-US"/>
          </a:p>
        </p:txBody>
      </p:sp>
      <p:sp>
        <p:nvSpPr>
          <p:cNvPr id="5" name="Footer Placeholder 4">
            <a:extLst>
              <a:ext uri="{FF2B5EF4-FFF2-40B4-BE49-F238E27FC236}">
                <a16:creationId xmlns:a16="http://schemas.microsoft.com/office/drawing/2014/main" id="{E28AE522-EAE4-4EEB-B77B-393153C5685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CF691A8-8EEF-4187-A6F6-CDBBDF791AD7}"/>
              </a:ext>
            </a:extLst>
          </p:cNvPr>
          <p:cNvSpPr>
            <a:spLocks noGrp="1"/>
          </p:cNvSpPr>
          <p:nvPr>
            <p:ph type="sldNum" sz="quarter" idx="12"/>
          </p:nvPr>
        </p:nvSpPr>
        <p:spPr/>
        <p:txBody>
          <a:bodyPr/>
          <a:lstStyle/>
          <a:p>
            <a:fld id="{867B3E1D-5B64-4851-9831-C612FFDC02EE}" type="slidenum">
              <a:rPr lang="en-US" smtClean="0"/>
              <a:t>‹#›</a:t>
            </a:fld>
            <a:endParaRPr lang="en-US"/>
          </a:p>
        </p:txBody>
      </p:sp>
    </p:spTree>
    <p:extLst>
      <p:ext uri="{BB962C8B-B14F-4D97-AF65-F5344CB8AC3E}">
        <p14:creationId xmlns:p14="http://schemas.microsoft.com/office/powerpoint/2010/main" val="32239866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7787FF-5596-4802-9EF4-31E11EC1D69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8A48BA2-97BC-4A6B-8C75-61673030813F}"/>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A3A6218-E596-4DED-BD89-A787D54D6D17}"/>
              </a:ext>
            </a:extLst>
          </p:cNvPr>
          <p:cNvSpPr>
            <a:spLocks noGrp="1"/>
          </p:cNvSpPr>
          <p:nvPr>
            <p:ph type="dt" sz="half" idx="10"/>
          </p:nvPr>
        </p:nvSpPr>
        <p:spPr/>
        <p:txBody>
          <a:bodyPr/>
          <a:lstStyle/>
          <a:p>
            <a:fld id="{8D855500-DB08-4EE8-9353-A18F31B6B401}" type="datetimeFigureOut">
              <a:rPr lang="en-US" smtClean="0"/>
              <a:t>2/6/2018</a:t>
            </a:fld>
            <a:endParaRPr lang="en-US"/>
          </a:p>
        </p:txBody>
      </p:sp>
      <p:sp>
        <p:nvSpPr>
          <p:cNvPr id="5" name="Footer Placeholder 4">
            <a:extLst>
              <a:ext uri="{FF2B5EF4-FFF2-40B4-BE49-F238E27FC236}">
                <a16:creationId xmlns:a16="http://schemas.microsoft.com/office/drawing/2014/main" id="{FEFD40B6-DF85-4D11-BAB7-19E5C4ED664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FCCFCFC-617A-4F11-A73F-013B774A3613}"/>
              </a:ext>
            </a:extLst>
          </p:cNvPr>
          <p:cNvSpPr>
            <a:spLocks noGrp="1"/>
          </p:cNvSpPr>
          <p:nvPr>
            <p:ph type="sldNum" sz="quarter" idx="12"/>
          </p:nvPr>
        </p:nvSpPr>
        <p:spPr/>
        <p:txBody>
          <a:bodyPr/>
          <a:lstStyle/>
          <a:p>
            <a:fld id="{867B3E1D-5B64-4851-9831-C612FFDC02EE}" type="slidenum">
              <a:rPr lang="en-US" smtClean="0"/>
              <a:t>‹#›</a:t>
            </a:fld>
            <a:endParaRPr lang="en-US"/>
          </a:p>
        </p:txBody>
      </p:sp>
    </p:spTree>
    <p:extLst>
      <p:ext uri="{BB962C8B-B14F-4D97-AF65-F5344CB8AC3E}">
        <p14:creationId xmlns:p14="http://schemas.microsoft.com/office/powerpoint/2010/main" val="41781820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54D7CC-379B-48BA-ACC9-A90DD7CB981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3D93327-131D-4AA4-82A3-4FAAF850903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D20CD18C-E5AE-46FF-B4F0-598A7503978D}"/>
              </a:ext>
            </a:extLst>
          </p:cNvPr>
          <p:cNvSpPr>
            <a:spLocks noGrp="1"/>
          </p:cNvSpPr>
          <p:nvPr>
            <p:ph type="dt" sz="half" idx="10"/>
          </p:nvPr>
        </p:nvSpPr>
        <p:spPr/>
        <p:txBody>
          <a:bodyPr/>
          <a:lstStyle/>
          <a:p>
            <a:fld id="{8D855500-DB08-4EE8-9353-A18F31B6B401}" type="datetimeFigureOut">
              <a:rPr lang="en-US" smtClean="0"/>
              <a:t>2/6/2018</a:t>
            </a:fld>
            <a:endParaRPr lang="en-US"/>
          </a:p>
        </p:txBody>
      </p:sp>
      <p:sp>
        <p:nvSpPr>
          <p:cNvPr id="5" name="Footer Placeholder 4">
            <a:extLst>
              <a:ext uri="{FF2B5EF4-FFF2-40B4-BE49-F238E27FC236}">
                <a16:creationId xmlns:a16="http://schemas.microsoft.com/office/drawing/2014/main" id="{0C10F389-017C-47F8-BEF0-C73ED4CFCAF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1C5B7EE-2532-4CB4-8822-19D25A191CB4}"/>
              </a:ext>
            </a:extLst>
          </p:cNvPr>
          <p:cNvSpPr>
            <a:spLocks noGrp="1"/>
          </p:cNvSpPr>
          <p:nvPr>
            <p:ph type="sldNum" sz="quarter" idx="12"/>
          </p:nvPr>
        </p:nvSpPr>
        <p:spPr/>
        <p:txBody>
          <a:bodyPr/>
          <a:lstStyle/>
          <a:p>
            <a:fld id="{867B3E1D-5B64-4851-9831-C612FFDC02EE}" type="slidenum">
              <a:rPr lang="en-US" smtClean="0"/>
              <a:t>‹#›</a:t>
            </a:fld>
            <a:endParaRPr lang="en-US"/>
          </a:p>
        </p:txBody>
      </p:sp>
    </p:spTree>
    <p:extLst>
      <p:ext uri="{BB962C8B-B14F-4D97-AF65-F5344CB8AC3E}">
        <p14:creationId xmlns:p14="http://schemas.microsoft.com/office/powerpoint/2010/main" val="12361436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ADA882-77B5-412F-A4C3-52A6EFADAC0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3976F5E-00DA-4977-A02C-8FB411DF88A3}"/>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5527074-D8AC-4175-9C84-5EA07946481F}"/>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9EFC819-E5C2-425E-AF11-F50AFD508657}"/>
              </a:ext>
            </a:extLst>
          </p:cNvPr>
          <p:cNvSpPr>
            <a:spLocks noGrp="1"/>
          </p:cNvSpPr>
          <p:nvPr>
            <p:ph type="dt" sz="half" idx="10"/>
          </p:nvPr>
        </p:nvSpPr>
        <p:spPr/>
        <p:txBody>
          <a:bodyPr/>
          <a:lstStyle/>
          <a:p>
            <a:fld id="{8D855500-DB08-4EE8-9353-A18F31B6B401}" type="datetimeFigureOut">
              <a:rPr lang="en-US" smtClean="0"/>
              <a:t>2/6/2018</a:t>
            </a:fld>
            <a:endParaRPr lang="en-US"/>
          </a:p>
        </p:txBody>
      </p:sp>
      <p:sp>
        <p:nvSpPr>
          <p:cNvPr id="6" name="Footer Placeholder 5">
            <a:extLst>
              <a:ext uri="{FF2B5EF4-FFF2-40B4-BE49-F238E27FC236}">
                <a16:creationId xmlns:a16="http://schemas.microsoft.com/office/drawing/2014/main" id="{891BFD90-06E0-4BA8-84EF-0EA013FCE92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C7F20E3-9991-4281-9E9C-62696609069F}"/>
              </a:ext>
            </a:extLst>
          </p:cNvPr>
          <p:cNvSpPr>
            <a:spLocks noGrp="1"/>
          </p:cNvSpPr>
          <p:nvPr>
            <p:ph type="sldNum" sz="quarter" idx="12"/>
          </p:nvPr>
        </p:nvSpPr>
        <p:spPr/>
        <p:txBody>
          <a:bodyPr/>
          <a:lstStyle/>
          <a:p>
            <a:fld id="{867B3E1D-5B64-4851-9831-C612FFDC02EE}" type="slidenum">
              <a:rPr lang="en-US" smtClean="0"/>
              <a:t>‹#›</a:t>
            </a:fld>
            <a:endParaRPr lang="en-US"/>
          </a:p>
        </p:txBody>
      </p:sp>
    </p:spTree>
    <p:extLst>
      <p:ext uri="{BB962C8B-B14F-4D97-AF65-F5344CB8AC3E}">
        <p14:creationId xmlns:p14="http://schemas.microsoft.com/office/powerpoint/2010/main" val="34868105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F0F6F5-A4BC-4947-89FD-470C66F2AE8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EE9D44C-EF64-4C89-91B5-B5B65559E3A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E0BFE34D-0393-4982-8DE2-FAA554931C05}"/>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9EDAB61-EDC0-42DE-84AD-002B44105CD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9C372AFB-288C-4509-BD9B-D3B979360B68}"/>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88F530E-7F69-478B-8A02-46317B1CDADC}"/>
              </a:ext>
            </a:extLst>
          </p:cNvPr>
          <p:cNvSpPr>
            <a:spLocks noGrp="1"/>
          </p:cNvSpPr>
          <p:nvPr>
            <p:ph type="dt" sz="half" idx="10"/>
          </p:nvPr>
        </p:nvSpPr>
        <p:spPr/>
        <p:txBody>
          <a:bodyPr/>
          <a:lstStyle/>
          <a:p>
            <a:fld id="{8D855500-DB08-4EE8-9353-A18F31B6B401}" type="datetimeFigureOut">
              <a:rPr lang="en-US" smtClean="0"/>
              <a:t>2/6/2018</a:t>
            </a:fld>
            <a:endParaRPr lang="en-US"/>
          </a:p>
        </p:txBody>
      </p:sp>
      <p:sp>
        <p:nvSpPr>
          <p:cNvPr id="8" name="Footer Placeholder 7">
            <a:extLst>
              <a:ext uri="{FF2B5EF4-FFF2-40B4-BE49-F238E27FC236}">
                <a16:creationId xmlns:a16="http://schemas.microsoft.com/office/drawing/2014/main" id="{743B1E33-C985-4BD3-BE58-5B86DFA4FF5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16FF629-B906-428A-8A3F-ADCC2A1A48D7}"/>
              </a:ext>
            </a:extLst>
          </p:cNvPr>
          <p:cNvSpPr>
            <a:spLocks noGrp="1"/>
          </p:cNvSpPr>
          <p:nvPr>
            <p:ph type="sldNum" sz="quarter" idx="12"/>
          </p:nvPr>
        </p:nvSpPr>
        <p:spPr/>
        <p:txBody>
          <a:bodyPr/>
          <a:lstStyle/>
          <a:p>
            <a:fld id="{867B3E1D-5B64-4851-9831-C612FFDC02EE}" type="slidenum">
              <a:rPr lang="en-US" smtClean="0"/>
              <a:t>‹#›</a:t>
            </a:fld>
            <a:endParaRPr lang="en-US"/>
          </a:p>
        </p:txBody>
      </p:sp>
    </p:spTree>
    <p:extLst>
      <p:ext uri="{BB962C8B-B14F-4D97-AF65-F5344CB8AC3E}">
        <p14:creationId xmlns:p14="http://schemas.microsoft.com/office/powerpoint/2010/main" val="21952840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1408FF-B6E8-470A-9DD4-E9A137B1198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C8B992C-B08A-4D9C-9F24-18037EA1B454}"/>
              </a:ext>
            </a:extLst>
          </p:cNvPr>
          <p:cNvSpPr>
            <a:spLocks noGrp="1"/>
          </p:cNvSpPr>
          <p:nvPr>
            <p:ph type="dt" sz="half" idx="10"/>
          </p:nvPr>
        </p:nvSpPr>
        <p:spPr/>
        <p:txBody>
          <a:bodyPr/>
          <a:lstStyle/>
          <a:p>
            <a:fld id="{8D855500-DB08-4EE8-9353-A18F31B6B401}" type="datetimeFigureOut">
              <a:rPr lang="en-US" smtClean="0"/>
              <a:t>2/6/2018</a:t>
            </a:fld>
            <a:endParaRPr lang="en-US"/>
          </a:p>
        </p:txBody>
      </p:sp>
      <p:sp>
        <p:nvSpPr>
          <p:cNvPr id="4" name="Footer Placeholder 3">
            <a:extLst>
              <a:ext uri="{FF2B5EF4-FFF2-40B4-BE49-F238E27FC236}">
                <a16:creationId xmlns:a16="http://schemas.microsoft.com/office/drawing/2014/main" id="{1A607160-BB0D-422A-B792-BD461298E12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2522245-1AC5-434B-9C14-70695A3510CC}"/>
              </a:ext>
            </a:extLst>
          </p:cNvPr>
          <p:cNvSpPr>
            <a:spLocks noGrp="1"/>
          </p:cNvSpPr>
          <p:nvPr>
            <p:ph type="sldNum" sz="quarter" idx="12"/>
          </p:nvPr>
        </p:nvSpPr>
        <p:spPr/>
        <p:txBody>
          <a:bodyPr/>
          <a:lstStyle/>
          <a:p>
            <a:fld id="{867B3E1D-5B64-4851-9831-C612FFDC02EE}" type="slidenum">
              <a:rPr lang="en-US" smtClean="0"/>
              <a:t>‹#›</a:t>
            </a:fld>
            <a:endParaRPr lang="en-US"/>
          </a:p>
        </p:txBody>
      </p:sp>
    </p:spTree>
    <p:extLst>
      <p:ext uri="{BB962C8B-B14F-4D97-AF65-F5344CB8AC3E}">
        <p14:creationId xmlns:p14="http://schemas.microsoft.com/office/powerpoint/2010/main" val="34645353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A004FC5-0219-4F2F-9628-12ED79AB7CEC}"/>
              </a:ext>
            </a:extLst>
          </p:cNvPr>
          <p:cNvSpPr>
            <a:spLocks noGrp="1"/>
          </p:cNvSpPr>
          <p:nvPr>
            <p:ph type="dt" sz="half" idx="10"/>
          </p:nvPr>
        </p:nvSpPr>
        <p:spPr/>
        <p:txBody>
          <a:bodyPr/>
          <a:lstStyle/>
          <a:p>
            <a:fld id="{8D855500-DB08-4EE8-9353-A18F31B6B401}" type="datetimeFigureOut">
              <a:rPr lang="en-US" smtClean="0"/>
              <a:t>2/6/2018</a:t>
            </a:fld>
            <a:endParaRPr lang="en-US"/>
          </a:p>
        </p:txBody>
      </p:sp>
      <p:sp>
        <p:nvSpPr>
          <p:cNvPr id="3" name="Footer Placeholder 2">
            <a:extLst>
              <a:ext uri="{FF2B5EF4-FFF2-40B4-BE49-F238E27FC236}">
                <a16:creationId xmlns:a16="http://schemas.microsoft.com/office/drawing/2014/main" id="{BE7941E4-66EE-4A60-8A48-5E081E57409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D3229B0-BB85-4DAC-B43F-20FB1BD0C7E7}"/>
              </a:ext>
            </a:extLst>
          </p:cNvPr>
          <p:cNvSpPr>
            <a:spLocks noGrp="1"/>
          </p:cNvSpPr>
          <p:nvPr>
            <p:ph type="sldNum" sz="quarter" idx="12"/>
          </p:nvPr>
        </p:nvSpPr>
        <p:spPr/>
        <p:txBody>
          <a:bodyPr/>
          <a:lstStyle/>
          <a:p>
            <a:fld id="{867B3E1D-5B64-4851-9831-C612FFDC02EE}" type="slidenum">
              <a:rPr lang="en-US" smtClean="0"/>
              <a:t>‹#›</a:t>
            </a:fld>
            <a:endParaRPr lang="en-US"/>
          </a:p>
        </p:txBody>
      </p:sp>
    </p:spTree>
    <p:extLst>
      <p:ext uri="{BB962C8B-B14F-4D97-AF65-F5344CB8AC3E}">
        <p14:creationId xmlns:p14="http://schemas.microsoft.com/office/powerpoint/2010/main" val="29049882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438A8A-2A04-4D8F-B510-7A7BDCEA834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119A64B-0BB7-4FC8-A710-3A4782A4FBD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7B4FFAF-C0EC-427E-932C-9DAF0A8A037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868B2D77-3D45-4799-BE3E-B6EA08D09CD1}"/>
              </a:ext>
            </a:extLst>
          </p:cNvPr>
          <p:cNvSpPr>
            <a:spLocks noGrp="1"/>
          </p:cNvSpPr>
          <p:nvPr>
            <p:ph type="dt" sz="half" idx="10"/>
          </p:nvPr>
        </p:nvSpPr>
        <p:spPr/>
        <p:txBody>
          <a:bodyPr/>
          <a:lstStyle/>
          <a:p>
            <a:fld id="{8D855500-DB08-4EE8-9353-A18F31B6B401}" type="datetimeFigureOut">
              <a:rPr lang="en-US" smtClean="0"/>
              <a:t>2/6/2018</a:t>
            </a:fld>
            <a:endParaRPr lang="en-US"/>
          </a:p>
        </p:txBody>
      </p:sp>
      <p:sp>
        <p:nvSpPr>
          <p:cNvPr id="6" name="Footer Placeholder 5">
            <a:extLst>
              <a:ext uri="{FF2B5EF4-FFF2-40B4-BE49-F238E27FC236}">
                <a16:creationId xmlns:a16="http://schemas.microsoft.com/office/drawing/2014/main" id="{FE6C7E34-1CA9-4A7E-AF45-A0F032364E8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697FEDA-5162-4A88-A607-7A5FBB09BDCC}"/>
              </a:ext>
            </a:extLst>
          </p:cNvPr>
          <p:cNvSpPr>
            <a:spLocks noGrp="1"/>
          </p:cNvSpPr>
          <p:nvPr>
            <p:ph type="sldNum" sz="quarter" idx="12"/>
          </p:nvPr>
        </p:nvSpPr>
        <p:spPr/>
        <p:txBody>
          <a:bodyPr/>
          <a:lstStyle/>
          <a:p>
            <a:fld id="{867B3E1D-5B64-4851-9831-C612FFDC02EE}" type="slidenum">
              <a:rPr lang="en-US" smtClean="0"/>
              <a:t>‹#›</a:t>
            </a:fld>
            <a:endParaRPr lang="en-US"/>
          </a:p>
        </p:txBody>
      </p:sp>
    </p:spTree>
    <p:extLst>
      <p:ext uri="{BB962C8B-B14F-4D97-AF65-F5344CB8AC3E}">
        <p14:creationId xmlns:p14="http://schemas.microsoft.com/office/powerpoint/2010/main" val="12618758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5BD27-4428-430C-85FF-18950433AEE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EB0EAC6-9CCA-44D0-BA5A-FF16E7CC3E0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55522F5-54B5-41E9-8161-1A6C24F192E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8A60ABAF-8FBE-4333-A472-BAEF17C8AE6B}"/>
              </a:ext>
            </a:extLst>
          </p:cNvPr>
          <p:cNvSpPr>
            <a:spLocks noGrp="1"/>
          </p:cNvSpPr>
          <p:nvPr>
            <p:ph type="dt" sz="half" idx="10"/>
          </p:nvPr>
        </p:nvSpPr>
        <p:spPr/>
        <p:txBody>
          <a:bodyPr/>
          <a:lstStyle/>
          <a:p>
            <a:fld id="{8D855500-DB08-4EE8-9353-A18F31B6B401}" type="datetimeFigureOut">
              <a:rPr lang="en-US" smtClean="0"/>
              <a:t>2/6/2018</a:t>
            </a:fld>
            <a:endParaRPr lang="en-US"/>
          </a:p>
        </p:txBody>
      </p:sp>
      <p:sp>
        <p:nvSpPr>
          <p:cNvPr id="6" name="Footer Placeholder 5">
            <a:extLst>
              <a:ext uri="{FF2B5EF4-FFF2-40B4-BE49-F238E27FC236}">
                <a16:creationId xmlns:a16="http://schemas.microsoft.com/office/drawing/2014/main" id="{61BB7263-650E-47D7-874F-E643FBA60E2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D77B9BD-3E7B-46A2-BC11-7DBEDB19E7AC}"/>
              </a:ext>
            </a:extLst>
          </p:cNvPr>
          <p:cNvSpPr>
            <a:spLocks noGrp="1"/>
          </p:cNvSpPr>
          <p:nvPr>
            <p:ph type="sldNum" sz="quarter" idx="12"/>
          </p:nvPr>
        </p:nvSpPr>
        <p:spPr/>
        <p:txBody>
          <a:bodyPr/>
          <a:lstStyle/>
          <a:p>
            <a:fld id="{867B3E1D-5B64-4851-9831-C612FFDC02EE}" type="slidenum">
              <a:rPr lang="en-US" smtClean="0"/>
              <a:t>‹#›</a:t>
            </a:fld>
            <a:endParaRPr lang="en-US"/>
          </a:p>
        </p:txBody>
      </p:sp>
    </p:spTree>
    <p:extLst>
      <p:ext uri="{BB962C8B-B14F-4D97-AF65-F5344CB8AC3E}">
        <p14:creationId xmlns:p14="http://schemas.microsoft.com/office/powerpoint/2010/main" val="15545823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878A3DA-CB09-40F2-8362-741DC9AE7AA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A4E6759-D900-49E7-9932-16E76E22367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833F0CD-CBBE-488C-B0A6-107215BC946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D855500-DB08-4EE8-9353-A18F31B6B401}" type="datetimeFigureOut">
              <a:rPr lang="en-US" smtClean="0"/>
              <a:t>2/6/2018</a:t>
            </a:fld>
            <a:endParaRPr lang="en-US"/>
          </a:p>
        </p:txBody>
      </p:sp>
      <p:sp>
        <p:nvSpPr>
          <p:cNvPr id="5" name="Footer Placeholder 4">
            <a:extLst>
              <a:ext uri="{FF2B5EF4-FFF2-40B4-BE49-F238E27FC236}">
                <a16:creationId xmlns:a16="http://schemas.microsoft.com/office/drawing/2014/main" id="{9E9456E2-199C-4AFC-8BC7-9D050B4BC8D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F79F29B-6064-4678-AE35-806A34CC0DC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67B3E1D-5B64-4851-9831-C612FFDC02EE}" type="slidenum">
              <a:rPr lang="en-US" smtClean="0"/>
              <a:t>‹#›</a:t>
            </a:fld>
            <a:endParaRPr lang="en-US"/>
          </a:p>
        </p:txBody>
      </p:sp>
    </p:spTree>
    <p:extLst>
      <p:ext uri="{BB962C8B-B14F-4D97-AF65-F5344CB8AC3E}">
        <p14:creationId xmlns:p14="http://schemas.microsoft.com/office/powerpoint/2010/main" val="290916106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hyperlink" Target="http://www.businessinsider.com/air-force-plane-cost-per-flight-hour-chart-2016-3" TargetMode="External"/><Relationship Id="rId2" Type="http://schemas.openxmlformats.org/officeDocument/2006/relationships/hyperlink" Target="https://www.pmi.org/learning/library/project-management-cost-estimate-costs-5256" TargetMode="External"/><Relationship Id="rId1" Type="http://schemas.openxmlformats.org/officeDocument/2006/relationships/slideLayout" Target="../slideLayouts/slideLayout2.xml"/><Relationship Id="rId6" Type="http://schemas.openxmlformats.org/officeDocument/2006/relationships/hyperlink" Target="https://scout.com/military/warrior/Article/Air-Force-F-22-Conducts-Operational-Testing-of-New-Weapons-Tech-109177127" TargetMode="External"/><Relationship Id="rId5" Type="http://schemas.openxmlformats.org/officeDocument/2006/relationships/hyperlink" Target="https://www.rand.org/content/dam/rand/pubs/research_reports/RR1100/RR1178/RAND_RR1178.pdf" TargetMode="External"/><Relationship Id="rId4" Type="http://schemas.openxmlformats.org/officeDocument/2006/relationships/hyperlink" Target="http://nation.time.com/2013/04/02/costly-flight-hours/"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27C62E-ECD6-4CAB-BF87-1B936377BA4D}"/>
              </a:ext>
            </a:extLst>
          </p:cNvPr>
          <p:cNvSpPr>
            <a:spLocks noGrp="1"/>
          </p:cNvSpPr>
          <p:nvPr>
            <p:ph type="ctrTitle"/>
          </p:nvPr>
        </p:nvSpPr>
        <p:spPr/>
        <p:txBody>
          <a:bodyPr/>
          <a:lstStyle/>
          <a:p>
            <a:r>
              <a:rPr lang="en-US" dirty="0"/>
              <a:t>BRASS </a:t>
            </a:r>
            <a:br>
              <a:rPr lang="en-US" dirty="0"/>
            </a:br>
            <a:r>
              <a:rPr lang="en-US" dirty="0"/>
              <a:t>Scenario 2</a:t>
            </a:r>
          </a:p>
        </p:txBody>
      </p:sp>
      <p:sp>
        <p:nvSpPr>
          <p:cNvPr id="4" name="Subtitle 3">
            <a:extLst>
              <a:ext uri="{FF2B5EF4-FFF2-40B4-BE49-F238E27FC236}">
                <a16:creationId xmlns:a16="http://schemas.microsoft.com/office/drawing/2014/main" id="{B1A46B22-90C7-4F29-AD38-0EF324BFB137}"/>
              </a:ext>
            </a:extLst>
          </p:cNvPr>
          <p:cNvSpPr>
            <a:spLocks noGrp="1"/>
          </p:cNvSpPr>
          <p:nvPr>
            <p:ph type="subTitle" idx="1"/>
          </p:nvPr>
        </p:nvSpPr>
        <p:spPr/>
        <p:txBody>
          <a:bodyPr>
            <a:normAutofit/>
          </a:bodyPr>
          <a:lstStyle/>
          <a:p>
            <a:r>
              <a:rPr lang="en-US" dirty="0"/>
              <a:t>Mission Suddenly Requires to Change Frequency of Operation</a:t>
            </a:r>
          </a:p>
          <a:p>
            <a:r>
              <a:rPr lang="en-US" dirty="0"/>
              <a:t>F-22 Coating Upgrades</a:t>
            </a:r>
          </a:p>
          <a:p>
            <a:r>
              <a:rPr lang="en-US" dirty="0"/>
              <a:t> </a:t>
            </a:r>
          </a:p>
        </p:txBody>
      </p:sp>
      <p:sp>
        <p:nvSpPr>
          <p:cNvPr id="3" name="TextBox 2">
            <a:extLst>
              <a:ext uri="{FF2B5EF4-FFF2-40B4-BE49-F238E27FC236}">
                <a16:creationId xmlns:a16="http://schemas.microsoft.com/office/drawing/2014/main" id="{8C5D3539-D0E6-4262-8C02-F17980A1951F}"/>
              </a:ext>
            </a:extLst>
          </p:cNvPr>
          <p:cNvSpPr txBox="1"/>
          <p:nvPr/>
        </p:nvSpPr>
        <p:spPr>
          <a:xfrm>
            <a:off x="7410450" y="6097369"/>
            <a:ext cx="4781550" cy="646331"/>
          </a:xfrm>
          <a:prstGeom prst="rect">
            <a:avLst/>
          </a:prstGeom>
          <a:noFill/>
        </p:spPr>
        <p:txBody>
          <a:bodyPr wrap="square" rtlCol="0">
            <a:spAutoFit/>
          </a:bodyPr>
          <a:lstStyle/>
          <a:p>
            <a:r>
              <a:rPr lang="en-US" dirty="0"/>
              <a:t>Adapted from a flight test that occurred in 2005</a:t>
            </a:r>
          </a:p>
          <a:p>
            <a:endParaRPr lang="en-US" dirty="0"/>
          </a:p>
        </p:txBody>
      </p:sp>
    </p:spTree>
    <p:extLst>
      <p:ext uri="{BB962C8B-B14F-4D97-AF65-F5344CB8AC3E}">
        <p14:creationId xmlns:p14="http://schemas.microsoft.com/office/powerpoint/2010/main" val="33604812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CBDFC1-1622-4803-A89B-5A946C0B27D7}"/>
              </a:ext>
            </a:extLst>
          </p:cNvPr>
          <p:cNvSpPr>
            <a:spLocks noGrp="1"/>
          </p:cNvSpPr>
          <p:nvPr>
            <p:ph type="title"/>
          </p:nvPr>
        </p:nvSpPr>
        <p:spPr/>
        <p:txBody>
          <a:bodyPr/>
          <a:lstStyle/>
          <a:p>
            <a:pPr algn="ctr"/>
            <a:r>
              <a:rPr lang="en-US" dirty="0"/>
              <a:t>Program Value Function</a:t>
            </a:r>
          </a:p>
        </p:txBody>
      </p:sp>
      <p:graphicFrame>
        <p:nvGraphicFramePr>
          <p:cNvPr id="15" name="Content Placeholder 14">
            <a:extLst>
              <a:ext uri="{FF2B5EF4-FFF2-40B4-BE49-F238E27FC236}">
                <a16:creationId xmlns:a16="http://schemas.microsoft.com/office/drawing/2014/main" id="{AEA84880-F476-4DF8-87AA-60A05A514115}"/>
              </a:ext>
            </a:extLst>
          </p:cNvPr>
          <p:cNvGraphicFramePr>
            <a:graphicFrameLocks noGrp="1"/>
          </p:cNvGraphicFramePr>
          <p:nvPr>
            <p:ph sz="half" idx="1"/>
            <p:extLst/>
          </p:nvPr>
        </p:nvGraphicFramePr>
        <p:xfrm>
          <a:off x="914400" y="1825625"/>
          <a:ext cx="5181600" cy="4351338"/>
        </p:xfrm>
        <a:graphic>
          <a:graphicData uri="http://schemas.openxmlformats.org/drawingml/2006/chart">
            <c:chart xmlns:c="http://schemas.openxmlformats.org/drawingml/2006/chart" xmlns:r="http://schemas.openxmlformats.org/officeDocument/2006/relationships" r:id="rId3"/>
          </a:graphicData>
        </a:graphic>
      </p:graphicFrame>
      <p:sp>
        <p:nvSpPr>
          <p:cNvPr id="16" name="Content Placeholder 15">
            <a:extLst>
              <a:ext uri="{FF2B5EF4-FFF2-40B4-BE49-F238E27FC236}">
                <a16:creationId xmlns:a16="http://schemas.microsoft.com/office/drawing/2014/main" id="{B889EE02-1107-49BE-A1D6-465D37F9B3D3}"/>
              </a:ext>
            </a:extLst>
          </p:cNvPr>
          <p:cNvSpPr>
            <a:spLocks noGrp="1"/>
          </p:cNvSpPr>
          <p:nvPr>
            <p:ph sz="half" idx="2"/>
          </p:nvPr>
        </p:nvSpPr>
        <p:spPr/>
        <p:txBody>
          <a:bodyPr/>
          <a:lstStyle/>
          <a:p>
            <a:r>
              <a:rPr lang="en-US" dirty="0"/>
              <a:t>Maneuver value is the purpose of the flight test</a:t>
            </a:r>
          </a:p>
          <a:p>
            <a:r>
              <a:rPr lang="en-US" dirty="0"/>
              <a:t>Flight value is some value gained by having the plane in the air</a:t>
            </a:r>
          </a:p>
          <a:p>
            <a:endParaRPr lang="en-US" dirty="0"/>
          </a:p>
        </p:txBody>
      </p:sp>
    </p:spTree>
    <p:extLst>
      <p:ext uri="{BB962C8B-B14F-4D97-AF65-F5344CB8AC3E}">
        <p14:creationId xmlns:p14="http://schemas.microsoft.com/office/powerpoint/2010/main" val="7979968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CBDFC1-1622-4803-A89B-5A946C0B27D7}"/>
              </a:ext>
            </a:extLst>
          </p:cNvPr>
          <p:cNvSpPr>
            <a:spLocks noGrp="1"/>
          </p:cNvSpPr>
          <p:nvPr>
            <p:ph type="title"/>
          </p:nvPr>
        </p:nvSpPr>
        <p:spPr/>
        <p:txBody>
          <a:bodyPr/>
          <a:lstStyle/>
          <a:p>
            <a:pPr algn="ctr"/>
            <a:r>
              <a:rPr lang="en-US" dirty="0"/>
              <a:t>Program Value Function</a:t>
            </a:r>
          </a:p>
        </p:txBody>
      </p:sp>
      <p:pic>
        <p:nvPicPr>
          <p:cNvPr id="8" name="Content Placeholder 12">
            <a:extLst>
              <a:ext uri="{FF2B5EF4-FFF2-40B4-BE49-F238E27FC236}">
                <a16:creationId xmlns:a16="http://schemas.microsoft.com/office/drawing/2014/main" id="{3D139928-9392-4032-B216-5FF4AE7F4915}"/>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061033" y="1825625"/>
            <a:ext cx="6069933" cy="4351338"/>
          </a:xfrm>
          <a:prstGeom prst="rect">
            <a:avLst/>
          </a:prstGeom>
        </p:spPr>
      </p:pic>
    </p:spTree>
    <p:extLst>
      <p:ext uri="{BB962C8B-B14F-4D97-AF65-F5344CB8AC3E}">
        <p14:creationId xmlns:p14="http://schemas.microsoft.com/office/powerpoint/2010/main" val="5902363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CBDFC1-1622-4803-A89B-5A946C0B27D7}"/>
              </a:ext>
            </a:extLst>
          </p:cNvPr>
          <p:cNvSpPr>
            <a:spLocks noGrp="1"/>
          </p:cNvSpPr>
          <p:nvPr>
            <p:ph type="title"/>
          </p:nvPr>
        </p:nvSpPr>
        <p:spPr/>
        <p:txBody>
          <a:bodyPr/>
          <a:lstStyle/>
          <a:p>
            <a:pPr algn="ctr"/>
            <a:r>
              <a:rPr lang="en-US" dirty="0"/>
              <a:t>Risk Metric</a:t>
            </a:r>
          </a:p>
        </p:txBody>
      </p:sp>
      <p:sp>
        <p:nvSpPr>
          <p:cNvPr id="3" name="Content Placeholder 2">
            <a:extLst>
              <a:ext uri="{FF2B5EF4-FFF2-40B4-BE49-F238E27FC236}">
                <a16:creationId xmlns:a16="http://schemas.microsoft.com/office/drawing/2014/main" id="{AF951AC3-C2EB-42C1-8A54-B10755680A34}"/>
              </a:ext>
            </a:extLst>
          </p:cNvPr>
          <p:cNvSpPr>
            <a:spLocks noGrp="1"/>
          </p:cNvSpPr>
          <p:nvPr>
            <p:ph idx="1"/>
          </p:nvPr>
        </p:nvSpPr>
        <p:spPr/>
        <p:txBody>
          <a:bodyPr/>
          <a:lstStyle/>
          <a:p>
            <a:r>
              <a:rPr lang="en-US" dirty="0"/>
              <a:t>Measures the future uncertainties in achieving the test mission within the defined cost and schedule constraints</a:t>
            </a:r>
          </a:p>
          <a:p>
            <a:pPr marL="0" indent="0">
              <a:buNone/>
            </a:pPr>
            <a:endParaRPr lang="en-US" dirty="0"/>
          </a:p>
          <a:p>
            <a:endParaRPr lang="en-US" dirty="0"/>
          </a:p>
        </p:txBody>
      </p:sp>
      <p:graphicFrame>
        <p:nvGraphicFramePr>
          <p:cNvPr id="10" name="Content Placeholder 9">
            <a:extLst>
              <a:ext uri="{FF2B5EF4-FFF2-40B4-BE49-F238E27FC236}">
                <a16:creationId xmlns:a16="http://schemas.microsoft.com/office/drawing/2014/main" id="{2177B9C3-8C51-4E96-8825-B1B6BEF643C7}"/>
              </a:ext>
            </a:extLst>
          </p:cNvPr>
          <p:cNvGraphicFramePr>
            <a:graphicFrameLocks noGrp="1"/>
          </p:cNvGraphicFramePr>
          <p:nvPr>
            <p:ph sz="half" idx="4294967295"/>
            <p:extLst/>
          </p:nvPr>
        </p:nvGraphicFramePr>
        <p:xfrm>
          <a:off x="1952626" y="2883852"/>
          <a:ext cx="7867652" cy="370840"/>
        </p:xfrm>
        <a:graphic>
          <a:graphicData uri="http://schemas.openxmlformats.org/drawingml/2006/table">
            <a:tbl>
              <a:tblPr firstRow="1" bandRow="1">
                <a:tableStyleId>{793D81CF-94F2-401A-BA57-92F5A7B2D0C5}</a:tableStyleId>
              </a:tblPr>
              <a:tblGrid>
                <a:gridCol w="7867652">
                  <a:extLst>
                    <a:ext uri="{9D8B030D-6E8A-4147-A177-3AD203B41FA5}">
                      <a16:colId xmlns:a16="http://schemas.microsoft.com/office/drawing/2014/main" val="2996102729"/>
                    </a:ext>
                  </a:extLst>
                </a:gridCol>
              </a:tblGrid>
              <a:tr h="370840">
                <a:tc>
                  <a:txBody>
                    <a:bodyPr/>
                    <a:lstStyle/>
                    <a:p>
                      <a:r>
                        <a:rPr lang="en-US" dirty="0"/>
                        <a:t>Risk Probability that a particular event will occur</a:t>
                      </a:r>
                    </a:p>
                  </a:txBody>
                  <a:tcPr/>
                </a:tc>
                <a:extLst>
                  <a:ext uri="{0D108BD9-81ED-4DB2-BD59-A6C34878D82A}">
                    <a16:rowId xmlns:a16="http://schemas.microsoft.com/office/drawing/2014/main" val="1300410392"/>
                  </a:ext>
                </a:extLst>
              </a:tr>
            </a:tbl>
          </a:graphicData>
        </a:graphic>
      </p:graphicFrame>
      <p:graphicFrame>
        <p:nvGraphicFramePr>
          <p:cNvPr id="11" name="Table 10">
            <a:extLst>
              <a:ext uri="{FF2B5EF4-FFF2-40B4-BE49-F238E27FC236}">
                <a16:creationId xmlns:a16="http://schemas.microsoft.com/office/drawing/2014/main" id="{338753F2-3B2B-420D-9775-4D780DD361CE}"/>
              </a:ext>
            </a:extLst>
          </p:cNvPr>
          <p:cNvGraphicFramePr>
            <a:graphicFrameLocks noGrp="1"/>
          </p:cNvGraphicFramePr>
          <p:nvPr>
            <p:extLst/>
          </p:nvPr>
        </p:nvGraphicFramePr>
        <p:xfrm>
          <a:off x="1952626" y="3254692"/>
          <a:ext cx="7867650" cy="2494280"/>
        </p:xfrm>
        <a:graphic>
          <a:graphicData uri="http://schemas.openxmlformats.org/drawingml/2006/table">
            <a:tbl>
              <a:tblPr firstRow="1" bandRow="1">
                <a:tableStyleId>{073A0DAA-6AF3-43AB-8588-CEC1D06C72B9}</a:tableStyleId>
              </a:tblPr>
              <a:tblGrid>
                <a:gridCol w="1026844">
                  <a:extLst>
                    <a:ext uri="{9D8B030D-6E8A-4147-A177-3AD203B41FA5}">
                      <a16:colId xmlns:a16="http://schemas.microsoft.com/office/drawing/2014/main" val="3651166334"/>
                    </a:ext>
                  </a:extLst>
                </a:gridCol>
                <a:gridCol w="1513751">
                  <a:extLst>
                    <a:ext uri="{9D8B030D-6E8A-4147-A177-3AD203B41FA5}">
                      <a16:colId xmlns:a16="http://schemas.microsoft.com/office/drawing/2014/main" val="3616291425"/>
                    </a:ext>
                  </a:extLst>
                </a:gridCol>
                <a:gridCol w="5327055">
                  <a:extLst>
                    <a:ext uri="{9D8B030D-6E8A-4147-A177-3AD203B41FA5}">
                      <a16:colId xmlns:a16="http://schemas.microsoft.com/office/drawing/2014/main" val="2635977827"/>
                    </a:ext>
                  </a:extLst>
                </a:gridCol>
              </a:tblGrid>
              <a:tr h="370840">
                <a:tc>
                  <a:txBody>
                    <a:bodyPr/>
                    <a:lstStyle/>
                    <a:p>
                      <a:r>
                        <a:rPr lang="en-US" dirty="0"/>
                        <a:t>Level</a:t>
                      </a:r>
                    </a:p>
                  </a:txBody>
                  <a:tcPr/>
                </a:tc>
                <a:tc>
                  <a:txBody>
                    <a:bodyPr/>
                    <a:lstStyle/>
                    <a:p>
                      <a:r>
                        <a:rPr lang="en-US" dirty="0"/>
                        <a:t>Value</a:t>
                      </a:r>
                    </a:p>
                  </a:txBody>
                  <a:tcPr/>
                </a:tc>
                <a:tc>
                  <a:txBody>
                    <a:bodyPr/>
                    <a:lstStyle/>
                    <a:p>
                      <a:r>
                        <a:rPr lang="en-US" dirty="0"/>
                        <a:t>Criteria</a:t>
                      </a:r>
                    </a:p>
                  </a:txBody>
                  <a:tcPr/>
                </a:tc>
                <a:extLst>
                  <a:ext uri="{0D108BD9-81ED-4DB2-BD59-A6C34878D82A}">
                    <a16:rowId xmlns:a16="http://schemas.microsoft.com/office/drawing/2014/main" val="1123965153"/>
                  </a:ext>
                </a:extLst>
              </a:tr>
              <a:tr h="370840">
                <a:tc>
                  <a:txBody>
                    <a:bodyPr/>
                    <a:lstStyle/>
                    <a:p>
                      <a:r>
                        <a:rPr lang="en-US" dirty="0"/>
                        <a:t>5</a:t>
                      </a:r>
                    </a:p>
                  </a:txBody>
                  <a:tcPr/>
                </a:tc>
                <a:tc>
                  <a:txBody>
                    <a:bodyPr/>
                    <a:lstStyle/>
                    <a:p>
                      <a:r>
                        <a:rPr lang="en-US" dirty="0"/>
                        <a:t>Near certainty</a:t>
                      </a:r>
                    </a:p>
                  </a:txBody>
                  <a:tcPr/>
                </a:tc>
                <a:tc>
                  <a:txBody>
                    <a:bodyPr/>
                    <a:lstStyle/>
                    <a:p>
                      <a:r>
                        <a:rPr lang="en-US" dirty="0"/>
                        <a:t>Everything points to this becoming a problem</a:t>
                      </a:r>
                    </a:p>
                  </a:txBody>
                  <a:tcPr/>
                </a:tc>
                <a:extLst>
                  <a:ext uri="{0D108BD9-81ED-4DB2-BD59-A6C34878D82A}">
                    <a16:rowId xmlns:a16="http://schemas.microsoft.com/office/drawing/2014/main" val="3537483353"/>
                  </a:ext>
                </a:extLst>
              </a:tr>
              <a:tr h="370840">
                <a:tc>
                  <a:txBody>
                    <a:bodyPr/>
                    <a:lstStyle/>
                    <a:p>
                      <a:r>
                        <a:rPr lang="en-US" dirty="0"/>
                        <a:t>4</a:t>
                      </a:r>
                    </a:p>
                  </a:txBody>
                  <a:tcPr/>
                </a:tc>
                <a:tc>
                  <a:txBody>
                    <a:bodyPr/>
                    <a:lstStyle/>
                    <a:p>
                      <a:r>
                        <a:rPr lang="en-US" dirty="0"/>
                        <a:t>Very likely</a:t>
                      </a:r>
                    </a:p>
                  </a:txBody>
                  <a:tcPr/>
                </a:tc>
                <a:tc>
                  <a:txBody>
                    <a:bodyPr/>
                    <a:lstStyle/>
                    <a:p>
                      <a:r>
                        <a:rPr lang="en-US" dirty="0"/>
                        <a:t>High chance of this becoming a problem</a:t>
                      </a:r>
                    </a:p>
                  </a:txBody>
                  <a:tcPr/>
                </a:tc>
                <a:extLst>
                  <a:ext uri="{0D108BD9-81ED-4DB2-BD59-A6C34878D82A}">
                    <a16:rowId xmlns:a16="http://schemas.microsoft.com/office/drawing/2014/main" val="1160999417"/>
                  </a:ext>
                </a:extLst>
              </a:tr>
              <a:tr h="370840">
                <a:tc>
                  <a:txBody>
                    <a:bodyPr/>
                    <a:lstStyle/>
                    <a:p>
                      <a:r>
                        <a:rPr lang="en-US" dirty="0"/>
                        <a:t>3</a:t>
                      </a:r>
                    </a:p>
                  </a:txBody>
                  <a:tcPr/>
                </a:tc>
                <a:tc>
                  <a:txBody>
                    <a:bodyPr/>
                    <a:lstStyle/>
                    <a:p>
                      <a:r>
                        <a:rPr lang="en-US" dirty="0"/>
                        <a:t>Likely (50/50)</a:t>
                      </a:r>
                    </a:p>
                  </a:txBody>
                  <a:tcPr/>
                </a:tc>
                <a:tc>
                  <a:txBody>
                    <a:bodyPr/>
                    <a:lstStyle/>
                    <a:p>
                      <a:r>
                        <a:rPr lang="en-US" dirty="0"/>
                        <a:t>There is an even chance this may turn into a problem once in a while</a:t>
                      </a:r>
                    </a:p>
                  </a:txBody>
                  <a:tcPr/>
                </a:tc>
                <a:extLst>
                  <a:ext uri="{0D108BD9-81ED-4DB2-BD59-A6C34878D82A}">
                    <a16:rowId xmlns:a16="http://schemas.microsoft.com/office/drawing/2014/main" val="947668435"/>
                  </a:ext>
                </a:extLst>
              </a:tr>
              <a:tr h="370840">
                <a:tc>
                  <a:txBody>
                    <a:bodyPr/>
                    <a:lstStyle/>
                    <a:p>
                      <a:r>
                        <a:rPr lang="en-US" dirty="0"/>
                        <a:t>2</a:t>
                      </a:r>
                    </a:p>
                  </a:txBody>
                  <a:tcPr/>
                </a:tc>
                <a:tc>
                  <a:txBody>
                    <a:bodyPr/>
                    <a:lstStyle/>
                    <a:p>
                      <a:r>
                        <a:rPr lang="en-US" dirty="0"/>
                        <a:t>Unlikely</a:t>
                      </a:r>
                    </a:p>
                  </a:txBody>
                  <a:tcPr/>
                </a:tc>
                <a:tc>
                  <a:txBody>
                    <a:bodyPr/>
                    <a:lstStyle/>
                    <a:p>
                      <a:r>
                        <a:rPr lang="en-US" dirty="0"/>
                        <a:t>Risk like this may turn into a problem once in a while</a:t>
                      </a:r>
                    </a:p>
                  </a:txBody>
                  <a:tcPr/>
                </a:tc>
                <a:extLst>
                  <a:ext uri="{0D108BD9-81ED-4DB2-BD59-A6C34878D82A}">
                    <a16:rowId xmlns:a16="http://schemas.microsoft.com/office/drawing/2014/main" val="365318626"/>
                  </a:ext>
                </a:extLst>
              </a:tr>
              <a:tr h="370840">
                <a:tc>
                  <a:txBody>
                    <a:bodyPr/>
                    <a:lstStyle/>
                    <a:p>
                      <a:r>
                        <a:rPr lang="en-US" dirty="0"/>
                        <a:t>1</a:t>
                      </a:r>
                    </a:p>
                  </a:txBody>
                  <a:tcPr/>
                </a:tc>
                <a:tc>
                  <a:txBody>
                    <a:bodyPr/>
                    <a:lstStyle/>
                    <a:p>
                      <a:r>
                        <a:rPr lang="en-US" dirty="0"/>
                        <a:t>Improbable</a:t>
                      </a:r>
                    </a:p>
                  </a:txBody>
                  <a:tcPr/>
                </a:tc>
                <a:tc>
                  <a:txBody>
                    <a:bodyPr/>
                    <a:lstStyle/>
                    <a:p>
                      <a:r>
                        <a:rPr lang="en-US" dirty="0"/>
                        <a:t>Not much chance this will become a problem</a:t>
                      </a:r>
                    </a:p>
                  </a:txBody>
                  <a:tcPr/>
                </a:tc>
                <a:extLst>
                  <a:ext uri="{0D108BD9-81ED-4DB2-BD59-A6C34878D82A}">
                    <a16:rowId xmlns:a16="http://schemas.microsoft.com/office/drawing/2014/main" val="3804594892"/>
                  </a:ext>
                </a:extLst>
              </a:tr>
            </a:tbl>
          </a:graphicData>
        </a:graphic>
      </p:graphicFrame>
    </p:spTree>
    <p:extLst>
      <p:ext uri="{BB962C8B-B14F-4D97-AF65-F5344CB8AC3E}">
        <p14:creationId xmlns:p14="http://schemas.microsoft.com/office/powerpoint/2010/main" val="25507024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C6F41CC-8EA1-4FD3-958D-9823B8E80A4B}"/>
              </a:ext>
            </a:extLst>
          </p:cNvPr>
          <p:cNvSpPr>
            <a:spLocks noGrp="1"/>
          </p:cNvSpPr>
          <p:nvPr>
            <p:ph type="title"/>
          </p:nvPr>
        </p:nvSpPr>
        <p:spPr/>
        <p:txBody>
          <a:bodyPr/>
          <a:lstStyle/>
          <a:p>
            <a:pPr algn="ctr"/>
            <a:r>
              <a:rPr lang="en-US" dirty="0"/>
              <a:t>Risk Metric</a:t>
            </a:r>
          </a:p>
        </p:txBody>
      </p:sp>
      <p:pic>
        <p:nvPicPr>
          <p:cNvPr id="14" name="Content Placeholder 13">
            <a:extLst>
              <a:ext uri="{FF2B5EF4-FFF2-40B4-BE49-F238E27FC236}">
                <a16:creationId xmlns:a16="http://schemas.microsoft.com/office/drawing/2014/main" id="{E4BA7EE1-A107-4943-B8B2-048A0D9D8957}"/>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125198"/>
            <a:ext cx="5181600" cy="3752192"/>
          </a:xfrm>
        </p:spPr>
      </p:pic>
      <p:pic>
        <p:nvPicPr>
          <p:cNvPr id="12" name="Content Placeholder 11">
            <a:extLst>
              <a:ext uri="{FF2B5EF4-FFF2-40B4-BE49-F238E27FC236}">
                <a16:creationId xmlns:a16="http://schemas.microsoft.com/office/drawing/2014/main" id="{9302E952-147B-4DDE-A717-453C96D75C26}"/>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838200" y="2102083"/>
            <a:ext cx="5181600" cy="3798421"/>
          </a:xfrm>
        </p:spPr>
      </p:pic>
    </p:spTree>
    <p:extLst>
      <p:ext uri="{BB962C8B-B14F-4D97-AF65-F5344CB8AC3E}">
        <p14:creationId xmlns:p14="http://schemas.microsoft.com/office/powerpoint/2010/main" val="36306461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4E818-FB72-44B0-B1BF-F33FD476E302}"/>
              </a:ext>
            </a:extLst>
          </p:cNvPr>
          <p:cNvSpPr>
            <a:spLocks noGrp="1"/>
          </p:cNvSpPr>
          <p:nvPr>
            <p:ph type="title"/>
          </p:nvPr>
        </p:nvSpPr>
        <p:spPr/>
        <p:txBody>
          <a:bodyPr/>
          <a:lstStyle/>
          <a:p>
            <a:pPr algn="ctr"/>
            <a:r>
              <a:rPr lang="en-US" dirty="0"/>
              <a:t>Classic Solutions</a:t>
            </a:r>
          </a:p>
        </p:txBody>
      </p:sp>
      <p:sp>
        <p:nvSpPr>
          <p:cNvPr id="3" name="Content Placeholder 2">
            <a:extLst>
              <a:ext uri="{FF2B5EF4-FFF2-40B4-BE49-F238E27FC236}">
                <a16:creationId xmlns:a16="http://schemas.microsoft.com/office/drawing/2014/main" id="{7D62AA5D-42ED-49C8-852C-AF15CAC51468}"/>
              </a:ext>
            </a:extLst>
          </p:cNvPr>
          <p:cNvSpPr>
            <a:spLocks noGrp="1"/>
          </p:cNvSpPr>
          <p:nvPr>
            <p:ph idx="1"/>
          </p:nvPr>
        </p:nvSpPr>
        <p:spPr>
          <a:xfrm>
            <a:off x="746760" y="1825625"/>
            <a:ext cx="10515600" cy="4351338"/>
          </a:xfrm>
        </p:spPr>
        <p:txBody>
          <a:bodyPr/>
          <a:lstStyle/>
          <a:p>
            <a:r>
              <a:rPr lang="en-US" dirty="0"/>
              <a:t>Land and abort test</a:t>
            </a:r>
          </a:p>
          <a:p>
            <a:pPr lvl="1"/>
            <a:r>
              <a:rPr lang="en-US" dirty="0"/>
              <a:t>Increases cost of testing because we will have to start the test over</a:t>
            </a:r>
          </a:p>
          <a:p>
            <a:pPr lvl="1"/>
            <a:r>
              <a:rPr lang="en-US" dirty="0"/>
              <a:t>Impact flight test schedule</a:t>
            </a:r>
          </a:p>
          <a:p>
            <a:pPr lvl="1"/>
            <a:endParaRPr lang="en-US" dirty="0"/>
          </a:p>
          <a:p>
            <a:r>
              <a:rPr lang="en-US" dirty="0"/>
              <a:t>Stay in the air and perform other tests until the frequency is available </a:t>
            </a:r>
          </a:p>
          <a:p>
            <a:pPr lvl="1"/>
            <a:r>
              <a:rPr lang="en-US" dirty="0"/>
              <a:t>Assuming other tests can be performed while in flight</a:t>
            </a:r>
          </a:p>
          <a:p>
            <a:pPr marL="0" indent="0">
              <a:buNone/>
            </a:pPr>
            <a:endParaRPr lang="en-US" dirty="0"/>
          </a:p>
          <a:p>
            <a:r>
              <a:rPr lang="en-US" dirty="0"/>
              <a:t>No MDL changes needed for both solutions</a:t>
            </a:r>
          </a:p>
        </p:txBody>
      </p:sp>
    </p:spTree>
    <p:extLst>
      <p:ext uri="{BB962C8B-B14F-4D97-AF65-F5344CB8AC3E}">
        <p14:creationId xmlns:p14="http://schemas.microsoft.com/office/powerpoint/2010/main" val="41841970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604F4F-A805-4554-A179-7182C87B12F4}"/>
              </a:ext>
            </a:extLst>
          </p:cNvPr>
          <p:cNvSpPr>
            <a:spLocks noGrp="1"/>
          </p:cNvSpPr>
          <p:nvPr>
            <p:ph type="title"/>
          </p:nvPr>
        </p:nvSpPr>
        <p:spPr/>
        <p:txBody>
          <a:bodyPr/>
          <a:lstStyle/>
          <a:p>
            <a:pPr algn="ctr"/>
            <a:r>
              <a:rPr lang="en-US" dirty="0"/>
              <a:t>Suggested Solution</a:t>
            </a:r>
          </a:p>
        </p:txBody>
      </p:sp>
      <p:sp>
        <p:nvSpPr>
          <p:cNvPr id="3" name="Content Placeholder 2">
            <a:extLst>
              <a:ext uri="{FF2B5EF4-FFF2-40B4-BE49-F238E27FC236}">
                <a16:creationId xmlns:a16="http://schemas.microsoft.com/office/drawing/2014/main" id="{51108EBB-066C-4861-9EBC-88E36B0D8936}"/>
              </a:ext>
            </a:extLst>
          </p:cNvPr>
          <p:cNvSpPr>
            <a:spLocks noGrp="1"/>
          </p:cNvSpPr>
          <p:nvPr>
            <p:ph idx="1"/>
          </p:nvPr>
        </p:nvSpPr>
        <p:spPr/>
        <p:txBody>
          <a:bodyPr/>
          <a:lstStyle/>
          <a:p>
            <a:r>
              <a:rPr lang="en-US" dirty="0"/>
              <a:t>MDL Reconfiguration</a:t>
            </a:r>
          </a:p>
          <a:p>
            <a:pPr lvl="1"/>
            <a:r>
              <a:rPr lang="en-US" dirty="0"/>
              <a:t>&lt;</a:t>
            </a:r>
            <a:r>
              <a:rPr lang="en-US" dirty="0" err="1"/>
              <a:t>RadioLink</a:t>
            </a:r>
            <a:r>
              <a:rPr lang="en-US" dirty="0"/>
              <a:t>&gt; element is where most of the changes need to be done for both Radio (TA and Ground)</a:t>
            </a:r>
          </a:p>
          <a:p>
            <a:pPr lvl="2"/>
            <a:r>
              <a:rPr lang="en-US" dirty="0"/>
              <a:t>Describes a one-way connection two radio point</a:t>
            </a:r>
          </a:p>
          <a:p>
            <a:pPr lvl="2"/>
            <a:r>
              <a:rPr lang="en-US" dirty="0"/>
              <a:t>&lt;</a:t>
            </a:r>
            <a:r>
              <a:rPr lang="en-US" dirty="0" err="1"/>
              <a:t>TransmissionSchedule</a:t>
            </a:r>
            <a:r>
              <a:rPr lang="en-US" dirty="0"/>
              <a:t>&gt; element which describes the scheduling parameters for a static schedule </a:t>
            </a:r>
          </a:p>
          <a:p>
            <a:pPr lvl="2"/>
            <a:r>
              <a:rPr lang="en-US" dirty="0"/>
              <a:t>In this case we need to change the &lt;</a:t>
            </a:r>
            <a:r>
              <a:rPr lang="en-US" dirty="0" err="1"/>
              <a:t>CenterFrequencyHz</a:t>
            </a:r>
            <a:r>
              <a:rPr lang="en-US" dirty="0"/>
              <a:t>&gt; value to the new allocated frequency</a:t>
            </a:r>
          </a:p>
          <a:p>
            <a:pPr lvl="1"/>
            <a:endParaRPr lang="en-US" dirty="0"/>
          </a:p>
        </p:txBody>
      </p:sp>
    </p:spTree>
    <p:extLst>
      <p:ext uri="{BB962C8B-B14F-4D97-AF65-F5344CB8AC3E}">
        <p14:creationId xmlns:p14="http://schemas.microsoft.com/office/powerpoint/2010/main" val="17784606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9F033AE-CE04-40CB-9918-6A434E6D374D}"/>
              </a:ext>
            </a:extLst>
          </p:cNvPr>
          <p:cNvSpPr>
            <a:spLocks noGrp="1"/>
          </p:cNvSpPr>
          <p:nvPr>
            <p:ph type="body" idx="1"/>
          </p:nvPr>
        </p:nvSpPr>
        <p:spPr>
          <a:xfrm>
            <a:off x="650480" y="332422"/>
            <a:ext cx="5157787" cy="823912"/>
          </a:xfrm>
        </p:spPr>
        <p:txBody>
          <a:bodyPr/>
          <a:lstStyle/>
          <a:p>
            <a:r>
              <a:rPr lang="en-US" dirty="0"/>
              <a:t>TA Radio MDL Configuration - Before</a:t>
            </a:r>
          </a:p>
        </p:txBody>
      </p:sp>
      <p:sp>
        <p:nvSpPr>
          <p:cNvPr id="7" name="Text Placeholder 6">
            <a:extLst>
              <a:ext uri="{FF2B5EF4-FFF2-40B4-BE49-F238E27FC236}">
                <a16:creationId xmlns:a16="http://schemas.microsoft.com/office/drawing/2014/main" id="{74135F15-1D37-4081-ADE3-54CA756D928A}"/>
              </a:ext>
            </a:extLst>
          </p:cNvPr>
          <p:cNvSpPr>
            <a:spLocks noGrp="1"/>
          </p:cNvSpPr>
          <p:nvPr>
            <p:ph type="body" sz="quarter" idx="3"/>
          </p:nvPr>
        </p:nvSpPr>
        <p:spPr>
          <a:xfrm>
            <a:off x="6195060" y="434339"/>
            <a:ext cx="5600700" cy="721995"/>
          </a:xfrm>
        </p:spPr>
        <p:txBody>
          <a:bodyPr/>
          <a:lstStyle/>
          <a:p>
            <a:r>
              <a:rPr lang="en-US" dirty="0"/>
              <a:t>Ground Radio MDL Configuration – Before</a:t>
            </a:r>
          </a:p>
        </p:txBody>
      </p:sp>
      <p:pic>
        <p:nvPicPr>
          <p:cNvPr id="11" name="Content Placeholder 10">
            <a:extLst>
              <a:ext uri="{FF2B5EF4-FFF2-40B4-BE49-F238E27FC236}">
                <a16:creationId xmlns:a16="http://schemas.microsoft.com/office/drawing/2014/main" id="{F38B5BF2-551B-457B-A770-489A042D5BAE}"/>
              </a:ext>
            </a:extLst>
          </p:cNvPr>
          <p:cNvPicPr>
            <a:picLocks noGrp="1" noChangeAspect="1"/>
          </p:cNvPicPr>
          <p:nvPr>
            <p:ph sz="half" idx="2"/>
          </p:nvPr>
        </p:nvPicPr>
        <p:blipFill>
          <a:blip r:embed="rId2"/>
          <a:stretch>
            <a:fillRect/>
          </a:stretch>
        </p:blipFill>
        <p:spPr>
          <a:xfrm>
            <a:off x="574280" y="1346517"/>
            <a:ext cx="4824685" cy="4475163"/>
          </a:xfrm>
          <a:prstGeom prst="rect">
            <a:avLst/>
          </a:prstGeom>
        </p:spPr>
      </p:pic>
      <p:sp>
        <p:nvSpPr>
          <p:cNvPr id="16" name="Rectangle 15">
            <a:extLst>
              <a:ext uri="{FF2B5EF4-FFF2-40B4-BE49-F238E27FC236}">
                <a16:creationId xmlns:a16="http://schemas.microsoft.com/office/drawing/2014/main" id="{0C53A149-58F3-4620-A090-6EA98237D599}"/>
              </a:ext>
            </a:extLst>
          </p:cNvPr>
          <p:cNvSpPr/>
          <p:nvPr/>
        </p:nvSpPr>
        <p:spPr>
          <a:xfrm>
            <a:off x="1386840" y="3063240"/>
            <a:ext cx="3322320" cy="1524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Content Placeholder 17">
            <a:extLst>
              <a:ext uri="{FF2B5EF4-FFF2-40B4-BE49-F238E27FC236}">
                <a16:creationId xmlns:a16="http://schemas.microsoft.com/office/drawing/2014/main" id="{C89940A9-185D-49A8-8ACB-9DE1A4514A9D}"/>
              </a:ext>
            </a:extLst>
          </p:cNvPr>
          <p:cNvPicPr>
            <a:picLocks noGrp="1" noChangeAspect="1"/>
          </p:cNvPicPr>
          <p:nvPr>
            <p:ph sz="quarter" idx="4"/>
          </p:nvPr>
        </p:nvPicPr>
        <p:blipFill>
          <a:blip r:embed="rId3"/>
          <a:stretch>
            <a:fillRect/>
          </a:stretch>
        </p:blipFill>
        <p:spPr>
          <a:xfrm>
            <a:off x="6447486" y="1402080"/>
            <a:ext cx="4654854" cy="4719003"/>
          </a:xfrm>
          <a:prstGeom prst="rect">
            <a:avLst/>
          </a:prstGeom>
        </p:spPr>
      </p:pic>
      <p:sp>
        <p:nvSpPr>
          <p:cNvPr id="20" name="Rectangle 19">
            <a:extLst>
              <a:ext uri="{FF2B5EF4-FFF2-40B4-BE49-F238E27FC236}">
                <a16:creationId xmlns:a16="http://schemas.microsoft.com/office/drawing/2014/main" id="{EE3D21DC-3E0F-4ACA-931B-0E813CBA8C5D}"/>
              </a:ext>
            </a:extLst>
          </p:cNvPr>
          <p:cNvSpPr/>
          <p:nvPr/>
        </p:nvSpPr>
        <p:spPr>
          <a:xfrm>
            <a:off x="1386840" y="3879690"/>
            <a:ext cx="3322320" cy="20462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79D630D-ABF8-4A30-9EA0-172DA2BB6A43}"/>
              </a:ext>
            </a:extLst>
          </p:cNvPr>
          <p:cNvSpPr/>
          <p:nvPr/>
        </p:nvSpPr>
        <p:spPr>
          <a:xfrm>
            <a:off x="1386840" y="4800599"/>
            <a:ext cx="3322320" cy="1524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319FC4C3-C9C4-4C26-8268-5201916C9C37}"/>
              </a:ext>
            </a:extLst>
          </p:cNvPr>
          <p:cNvSpPr/>
          <p:nvPr/>
        </p:nvSpPr>
        <p:spPr>
          <a:xfrm>
            <a:off x="7231380" y="2819400"/>
            <a:ext cx="3322320" cy="1524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8EA48E87-E733-4C1E-B90F-3F75EC21C6AE}"/>
              </a:ext>
            </a:extLst>
          </p:cNvPr>
          <p:cNvSpPr/>
          <p:nvPr/>
        </p:nvSpPr>
        <p:spPr>
          <a:xfrm>
            <a:off x="7170420" y="3609181"/>
            <a:ext cx="3322320" cy="1524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85EBCA3-2855-46D4-94EC-4273E8BE2831}"/>
              </a:ext>
            </a:extLst>
          </p:cNvPr>
          <p:cNvSpPr/>
          <p:nvPr/>
        </p:nvSpPr>
        <p:spPr>
          <a:xfrm>
            <a:off x="7222148" y="4398962"/>
            <a:ext cx="3322320" cy="1524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706E9D9A-4822-4A76-97DE-67B57744E71C}"/>
              </a:ext>
            </a:extLst>
          </p:cNvPr>
          <p:cNvSpPr/>
          <p:nvPr/>
        </p:nvSpPr>
        <p:spPr>
          <a:xfrm>
            <a:off x="7231380" y="5173503"/>
            <a:ext cx="3322320" cy="1524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020780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9F033AE-CE04-40CB-9918-6A434E6D374D}"/>
              </a:ext>
            </a:extLst>
          </p:cNvPr>
          <p:cNvSpPr>
            <a:spLocks noGrp="1"/>
          </p:cNvSpPr>
          <p:nvPr>
            <p:ph type="body" idx="1"/>
          </p:nvPr>
        </p:nvSpPr>
        <p:spPr>
          <a:xfrm>
            <a:off x="650480" y="332422"/>
            <a:ext cx="5157787" cy="823912"/>
          </a:xfrm>
        </p:spPr>
        <p:txBody>
          <a:bodyPr/>
          <a:lstStyle/>
          <a:p>
            <a:r>
              <a:rPr lang="en-US" dirty="0"/>
              <a:t>TA Radio MDL Configuration - After</a:t>
            </a:r>
          </a:p>
        </p:txBody>
      </p:sp>
      <p:sp>
        <p:nvSpPr>
          <p:cNvPr id="7" name="Text Placeholder 6">
            <a:extLst>
              <a:ext uri="{FF2B5EF4-FFF2-40B4-BE49-F238E27FC236}">
                <a16:creationId xmlns:a16="http://schemas.microsoft.com/office/drawing/2014/main" id="{74135F15-1D37-4081-ADE3-54CA756D928A}"/>
              </a:ext>
            </a:extLst>
          </p:cNvPr>
          <p:cNvSpPr>
            <a:spLocks noGrp="1"/>
          </p:cNvSpPr>
          <p:nvPr>
            <p:ph type="body" sz="quarter" idx="3"/>
          </p:nvPr>
        </p:nvSpPr>
        <p:spPr>
          <a:xfrm>
            <a:off x="6195060" y="434339"/>
            <a:ext cx="5600700" cy="721995"/>
          </a:xfrm>
        </p:spPr>
        <p:txBody>
          <a:bodyPr/>
          <a:lstStyle/>
          <a:p>
            <a:r>
              <a:rPr lang="en-US" dirty="0"/>
              <a:t>Ground Radio MDL Configuration – After</a:t>
            </a:r>
          </a:p>
        </p:txBody>
      </p:sp>
      <p:pic>
        <p:nvPicPr>
          <p:cNvPr id="17" name="Content Placeholder 5">
            <a:extLst>
              <a:ext uri="{FF2B5EF4-FFF2-40B4-BE49-F238E27FC236}">
                <a16:creationId xmlns:a16="http://schemas.microsoft.com/office/drawing/2014/main" id="{3D12ECEA-E13B-451C-98AA-D4A98A4DAC5C}"/>
              </a:ext>
            </a:extLst>
          </p:cNvPr>
          <p:cNvPicPr>
            <a:picLocks noGrp="1" noChangeAspect="1"/>
          </p:cNvPicPr>
          <p:nvPr>
            <p:ph sz="quarter" idx="4"/>
          </p:nvPr>
        </p:nvPicPr>
        <p:blipFill>
          <a:blip r:embed="rId2"/>
          <a:stretch>
            <a:fillRect/>
          </a:stretch>
        </p:blipFill>
        <p:spPr>
          <a:xfrm>
            <a:off x="5808267" y="1417320"/>
            <a:ext cx="4977901" cy="4490403"/>
          </a:xfrm>
          <a:prstGeom prst="rect">
            <a:avLst/>
          </a:prstGeom>
        </p:spPr>
      </p:pic>
      <p:pic>
        <p:nvPicPr>
          <p:cNvPr id="20" name="Content Placeholder 19">
            <a:extLst>
              <a:ext uri="{FF2B5EF4-FFF2-40B4-BE49-F238E27FC236}">
                <a16:creationId xmlns:a16="http://schemas.microsoft.com/office/drawing/2014/main" id="{98AE9963-9C93-414B-9495-84E536DFBC4E}"/>
              </a:ext>
            </a:extLst>
          </p:cNvPr>
          <p:cNvPicPr>
            <a:picLocks noGrp="1" noChangeAspect="1"/>
          </p:cNvPicPr>
          <p:nvPr>
            <p:ph sz="half" idx="2"/>
          </p:nvPr>
        </p:nvPicPr>
        <p:blipFill>
          <a:blip r:embed="rId3"/>
          <a:stretch>
            <a:fillRect/>
          </a:stretch>
        </p:blipFill>
        <p:spPr>
          <a:xfrm>
            <a:off x="474168" y="1257300"/>
            <a:ext cx="4685460" cy="4579620"/>
          </a:xfrm>
          <a:prstGeom prst="rect">
            <a:avLst/>
          </a:prstGeom>
        </p:spPr>
      </p:pic>
      <p:sp>
        <p:nvSpPr>
          <p:cNvPr id="21" name="Rectangle 20">
            <a:extLst>
              <a:ext uri="{FF2B5EF4-FFF2-40B4-BE49-F238E27FC236}">
                <a16:creationId xmlns:a16="http://schemas.microsoft.com/office/drawing/2014/main" id="{64FBCB09-6E0C-4E9C-B987-C25DC1D9F05E}"/>
              </a:ext>
            </a:extLst>
          </p:cNvPr>
          <p:cNvSpPr/>
          <p:nvPr/>
        </p:nvSpPr>
        <p:spPr>
          <a:xfrm>
            <a:off x="1318260" y="2987040"/>
            <a:ext cx="3322320" cy="1524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D63E5810-D168-4AB1-96BA-AC1A299BAE65}"/>
              </a:ext>
            </a:extLst>
          </p:cNvPr>
          <p:cNvSpPr/>
          <p:nvPr/>
        </p:nvSpPr>
        <p:spPr>
          <a:xfrm>
            <a:off x="1318260" y="3870960"/>
            <a:ext cx="3322320" cy="1524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EC39ECF2-B5D5-4C4A-90A4-400C28CF6638}"/>
              </a:ext>
            </a:extLst>
          </p:cNvPr>
          <p:cNvSpPr/>
          <p:nvPr/>
        </p:nvSpPr>
        <p:spPr>
          <a:xfrm>
            <a:off x="1318260" y="4754880"/>
            <a:ext cx="3322320" cy="1524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1FD2F950-1F34-49DB-A5B4-47D1394B594C}"/>
              </a:ext>
            </a:extLst>
          </p:cNvPr>
          <p:cNvSpPr/>
          <p:nvPr/>
        </p:nvSpPr>
        <p:spPr>
          <a:xfrm>
            <a:off x="6636057" y="2750820"/>
            <a:ext cx="3322320" cy="1524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FA19CF50-D0A7-45FB-81E7-6024736D3931}"/>
              </a:ext>
            </a:extLst>
          </p:cNvPr>
          <p:cNvSpPr/>
          <p:nvPr/>
        </p:nvSpPr>
        <p:spPr>
          <a:xfrm>
            <a:off x="6636057" y="3502501"/>
            <a:ext cx="3322320" cy="1524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A2507BFD-EC82-48BC-B85B-8A2540103235}"/>
              </a:ext>
            </a:extLst>
          </p:cNvPr>
          <p:cNvSpPr/>
          <p:nvPr/>
        </p:nvSpPr>
        <p:spPr>
          <a:xfrm>
            <a:off x="6636057" y="4246562"/>
            <a:ext cx="3322320" cy="1524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A153128C-4261-4C24-A623-9FA522350977}"/>
              </a:ext>
            </a:extLst>
          </p:cNvPr>
          <p:cNvSpPr/>
          <p:nvPr/>
        </p:nvSpPr>
        <p:spPr>
          <a:xfrm>
            <a:off x="6636057" y="4990623"/>
            <a:ext cx="3322320" cy="1524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75291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02652-DAD5-4418-A12B-24678807FB56}"/>
              </a:ext>
            </a:extLst>
          </p:cNvPr>
          <p:cNvSpPr>
            <a:spLocks noGrp="1"/>
          </p:cNvSpPr>
          <p:nvPr>
            <p:ph type="title"/>
          </p:nvPr>
        </p:nvSpPr>
        <p:spPr/>
        <p:txBody>
          <a:bodyPr/>
          <a:lstStyle/>
          <a:p>
            <a:r>
              <a:rPr lang="en-US" dirty="0"/>
              <a:t>sources</a:t>
            </a:r>
          </a:p>
        </p:txBody>
      </p:sp>
      <p:sp>
        <p:nvSpPr>
          <p:cNvPr id="3" name="Content Placeholder 2">
            <a:extLst>
              <a:ext uri="{FF2B5EF4-FFF2-40B4-BE49-F238E27FC236}">
                <a16:creationId xmlns:a16="http://schemas.microsoft.com/office/drawing/2014/main" id="{45CFC1C1-96FB-4A34-9660-886E86E1CEEE}"/>
              </a:ext>
            </a:extLst>
          </p:cNvPr>
          <p:cNvSpPr>
            <a:spLocks noGrp="1"/>
          </p:cNvSpPr>
          <p:nvPr>
            <p:ph idx="1"/>
          </p:nvPr>
        </p:nvSpPr>
        <p:spPr/>
        <p:txBody>
          <a:bodyPr>
            <a:normAutofit lnSpcReduction="10000"/>
          </a:bodyPr>
          <a:lstStyle/>
          <a:p>
            <a:r>
              <a:rPr lang="en-US" dirty="0">
                <a:hlinkClick r:id="rId2"/>
              </a:rPr>
              <a:t>https://www.pmi.org/learning/library/project-management-cost-estimate-costs-5256</a:t>
            </a:r>
            <a:endParaRPr lang="en-US" dirty="0"/>
          </a:p>
          <a:p>
            <a:r>
              <a:rPr lang="en-US" dirty="0">
                <a:hlinkClick r:id="rId3"/>
              </a:rPr>
              <a:t>http://www.businessinsider.com/air-force-plane-cost-per-flight-hour-chart-2016-3</a:t>
            </a:r>
            <a:endParaRPr lang="en-US" dirty="0"/>
          </a:p>
          <a:p>
            <a:pPr lvl="1"/>
            <a:r>
              <a:rPr lang="en-US" dirty="0"/>
              <a:t>F22 and F35 </a:t>
            </a:r>
          </a:p>
          <a:p>
            <a:r>
              <a:rPr lang="en-US" dirty="0">
                <a:hlinkClick r:id="rId4"/>
              </a:rPr>
              <a:t>http://nation.time.com/2013/04/02/costly-flight-hours/</a:t>
            </a:r>
            <a:endParaRPr lang="en-US" dirty="0"/>
          </a:p>
          <a:p>
            <a:r>
              <a:rPr lang="en-US" dirty="0">
                <a:hlinkClick r:id="rId5"/>
              </a:rPr>
              <a:t>https://www.rand.org/content/dam/rand/pubs/research_reports/RR1100/RR1178/RAND_RR1178.pdf</a:t>
            </a:r>
            <a:endParaRPr lang="en-US" dirty="0"/>
          </a:p>
          <a:p>
            <a:r>
              <a:rPr lang="en-US" dirty="0">
                <a:hlinkClick r:id="rId6"/>
              </a:rPr>
              <a:t>https://scout.com/military/warrior/Article/Air-Force-F-22-Conducts-Operational-Testing-of-New-Weapons-Tech-109177127</a:t>
            </a:r>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19882044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FBF244-3A0B-4885-9642-3736AF57D3FB}"/>
              </a:ext>
            </a:extLst>
          </p:cNvPr>
          <p:cNvSpPr>
            <a:spLocks noGrp="1"/>
          </p:cNvSpPr>
          <p:nvPr>
            <p:ph type="title"/>
          </p:nvPr>
        </p:nvSpPr>
        <p:spPr/>
        <p:txBody>
          <a:bodyPr/>
          <a:lstStyle/>
          <a:p>
            <a:pPr algn="ctr"/>
            <a:r>
              <a:rPr lang="en-US" dirty="0"/>
              <a:t>Scenario #2 – Brief Description</a:t>
            </a:r>
          </a:p>
        </p:txBody>
      </p:sp>
      <p:sp>
        <p:nvSpPr>
          <p:cNvPr id="10" name="Content Placeholder 9">
            <a:extLst>
              <a:ext uri="{FF2B5EF4-FFF2-40B4-BE49-F238E27FC236}">
                <a16:creationId xmlns:a16="http://schemas.microsoft.com/office/drawing/2014/main" id="{C515599E-9F15-4E6A-922C-7CC9889305AE}"/>
              </a:ext>
            </a:extLst>
          </p:cNvPr>
          <p:cNvSpPr>
            <a:spLocks noGrp="1"/>
          </p:cNvSpPr>
          <p:nvPr>
            <p:ph sz="half" idx="1"/>
          </p:nvPr>
        </p:nvSpPr>
        <p:spPr>
          <a:xfrm>
            <a:off x="838200" y="1825625"/>
            <a:ext cx="8620760" cy="4351338"/>
          </a:xfrm>
        </p:spPr>
        <p:txBody>
          <a:bodyPr/>
          <a:lstStyle/>
          <a:p>
            <a:pPr marL="0" indent="0">
              <a:buNone/>
            </a:pPr>
            <a:r>
              <a:rPr lang="en-US" dirty="0"/>
              <a:t>A fighter is operating at an assigned frequency. Testing is interrupted when another higher priority mission needs to use the same frequency. To accommodate the higher priority mission, the assets associated with the fighter must be reconfigured immediately at a newly assigned frequency. </a:t>
            </a:r>
          </a:p>
          <a:p>
            <a:pPr marL="0" indent="0">
              <a:buNone/>
            </a:pPr>
            <a:endParaRPr lang="en-US" dirty="0"/>
          </a:p>
        </p:txBody>
      </p:sp>
      <p:pic>
        <p:nvPicPr>
          <p:cNvPr id="13" name="Content Placeholder 11">
            <a:extLst>
              <a:ext uri="{FF2B5EF4-FFF2-40B4-BE49-F238E27FC236}">
                <a16:creationId xmlns:a16="http://schemas.microsoft.com/office/drawing/2014/main" id="{26F5269A-2532-4137-A45C-63E4CBD569B7}"/>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9973792" y="1690688"/>
            <a:ext cx="1500175" cy="4351338"/>
          </a:xfrm>
        </p:spPr>
      </p:pic>
    </p:spTree>
    <p:extLst>
      <p:ext uri="{BB962C8B-B14F-4D97-AF65-F5344CB8AC3E}">
        <p14:creationId xmlns:p14="http://schemas.microsoft.com/office/powerpoint/2010/main" val="6949305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BC8E7D2-559E-4F6E-A926-7F677218668A}"/>
              </a:ext>
            </a:extLst>
          </p:cNvPr>
          <p:cNvSpPr>
            <a:spLocks noGrp="1"/>
          </p:cNvSpPr>
          <p:nvPr>
            <p:ph type="title"/>
          </p:nvPr>
        </p:nvSpPr>
        <p:spPr/>
        <p:txBody>
          <a:bodyPr/>
          <a:lstStyle/>
          <a:p>
            <a:pPr algn="ctr"/>
            <a:r>
              <a:rPr lang="en-US" dirty="0"/>
              <a:t>Test Article</a:t>
            </a:r>
          </a:p>
        </p:txBody>
      </p:sp>
      <p:sp>
        <p:nvSpPr>
          <p:cNvPr id="6" name="Content Placeholder 5">
            <a:extLst>
              <a:ext uri="{FF2B5EF4-FFF2-40B4-BE49-F238E27FC236}">
                <a16:creationId xmlns:a16="http://schemas.microsoft.com/office/drawing/2014/main" id="{4ABE23FB-604D-400A-B6A3-43AFA81DBCC6}"/>
              </a:ext>
            </a:extLst>
          </p:cNvPr>
          <p:cNvSpPr>
            <a:spLocks noGrp="1"/>
          </p:cNvSpPr>
          <p:nvPr>
            <p:ph idx="1"/>
          </p:nvPr>
        </p:nvSpPr>
        <p:spPr/>
        <p:txBody>
          <a:bodyPr/>
          <a:lstStyle/>
          <a:p>
            <a:r>
              <a:rPr lang="en-US" dirty="0"/>
              <a:t>Aircraft: F-22 Raptor </a:t>
            </a:r>
          </a:p>
        </p:txBody>
      </p:sp>
      <p:pic>
        <p:nvPicPr>
          <p:cNvPr id="8" name="Picture 7">
            <a:extLst>
              <a:ext uri="{FF2B5EF4-FFF2-40B4-BE49-F238E27FC236}">
                <a16:creationId xmlns:a16="http://schemas.microsoft.com/office/drawing/2014/main" id="{20D14EB5-C178-4644-A93C-F0F91AD97A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12080" y="1825625"/>
            <a:ext cx="6039104" cy="4021655"/>
          </a:xfrm>
          <a:prstGeom prst="rect">
            <a:avLst/>
          </a:prstGeom>
        </p:spPr>
      </p:pic>
    </p:spTree>
    <p:extLst>
      <p:ext uri="{BB962C8B-B14F-4D97-AF65-F5344CB8AC3E}">
        <p14:creationId xmlns:p14="http://schemas.microsoft.com/office/powerpoint/2010/main" val="37840657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5F7BD4-44F9-47AC-A90A-39A8A1FE770F}"/>
              </a:ext>
            </a:extLst>
          </p:cNvPr>
          <p:cNvSpPr>
            <a:spLocks noGrp="1"/>
          </p:cNvSpPr>
          <p:nvPr>
            <p:ph type="title"/>
          </p:nvPr>
        </p:nvSpPr>
        <p:spPr/>
        <p:txBody>
          <a:bodyPr/>
          <a:lstStyle/>
          <a:p>
            <a:pPr algn="ctr"/>
            <a:r>
              <a:rPr lang="en-US" dirty="0"/>
              <a:t>Range Infrastructure</a:t>
            </a:r>
          </a:p>
        </p:txBody>
      </p:sp>
      <p:sp>
        <p:nvSpPr>
          <p:cNvPr id="3" name="Content Placeholder 2">
            <a:extLst>
              <a:ext uri="{FF2B5EF4-FFF2-40B4-BE49-F238E27FC236}">
                <a16:creationId xmlns:a16="http://schemas.microsoft.com/office/drawing/2014/main" id="{773E4CD7-DAE4-497F-9722-031EEFA9F1FD}"/>
              </a:ext>
            </a:extLst>
          </p:cNvPr>
          <p:cNvSpPr>
            <a:spLocks noGrp="1"/>
          </p:cNvSpPr>
          <p:nvPr>
            <p:ph idx="1"/>
          </p:nvPr>
        </p:nvSpPr>
        <p:spPr>
          <a:xfrm>
            <a:off x="838200" y="1825625"/>
            <a:ext cx="5885329" cy="4351338"/>
          </a:xfrm>
        </p:spPr>
        <p:txBody>
          <a:bodyPr/>
          <a:lstStyle/>
          <a:p>
            <a:r>
              <a:rPr lang="en-US" dirty="0"/>
              <a:t>Range Network: Typical large military range </a:t>
            </a:r>
            <a:r>
              <a:rPr lang="en-US" sz="1600" dirty="0"/>
              <a:t>e.g. Edwards Air Force Flight Test Center</a:t>
            </a:r>
            <a:endParaRPr lang="en-US" dirty="0"/>
          </a:p>
          <a:p>
            <a:r>
              <a:rPr lang="en-US" dirty="0"/>
              <a:t>Equipment Used: </a:t>
            </a:r>
          </a:p>
          <a:p>
            <a:pPr lvl="1"/>
            <a:r>
              <a:rPr lang="en-US" dirty="0"/>
              <a:t>Ground Station Tracking Antenna and related network infrastructure</a:t>
            </a:r>
          </a:p>
          <a:p>
            <a:pPr lvl="1"/>
            <a:r>
              <a:rPr lang="en-US" dirty="0"/>
              <a:t>MCR processing live data</a:t>
            </a:r>
          </a:p>
          <a:p>
            <a:r>
              <a:rPr lang="en-US" dirty="0"/>
              <a:t>Equipment Available: </a:t>
            </a:r>
          </a:p>
          <a:p>
            <a:pPr lvl="1"/>
            <a:r>
              <a:rPr lang="en-US" dirty="0"/>
              <a:t>All in use</a:t>
            </a:r>
          </a:p>
        </p:txBody>
      </p:sp>
      <p:pic>
        <p:nvPicPr>
          <p:cNvPr id="7" name="Picture 6">
            <a:extLst>
              <a:ext uri="{FF2B5EF4-FFF2-40B4-BE49-F238E27FC236}">
                <a16:creationId xmlns:a16="http://schemas.microsoft.com/office/drawing/2014/main" id="{48DBA6AF-293A-44B8-9AEC-2AAA738E04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80400" y="1527757"/>
            <a:ext cx="3224604" cy="4514269"/>
          </a:xfrm>
          <a:prstGeom prst="rect">
            <a:avLst/>
          </a:prstGeom>
        </p:spPr>
      </p:pic>
    </p:spTree>
    <p:extLst>
      <p:ext uri="{BB962C8B-B14F-4D97-AF65-F5344CB8AC3E}">
        <p14:creationId xmlns:p14="http://schemas.microsoft.com/office/powerpoint/2010/main" val="24805564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94BE68-3083-4504-9063-2983F74B589D}"/>
              </a:ext>
            </a:extLst>
          </p:cNvPr>
          <p:cNvSpPr>
            <a:spLocks noGrp="1"/>
          </p:cNvSpPr>
          <p:nvPr>
            <p:ph type="title"/>
          </p:nvPr>
        </p:nvSpPr>
        <p:spPr/>
        <p:txBody>
          <a:bodyPr/>
          <a:lstStyle/>
          <a:p>
            <a:pPr algn="ctr"/>
            <a:r>
              <a:rPr lang="en-US" dirty="0"/>
              <a:t>Flight Test Operation Flow</a:t>
            </a:r>
          </a:p>
        </p:txBody>
      </p:sp>
      <p:pic>
        <p:nvPicPr>
          <p:cNvPr id="6" name="Content Placeholder 5">
            <a:extLst>
              <a:ext uri="{FF2B5EF4-FFF2-40B4-BE49-F238E27FC236}">
                <a16:creationId xmlns:a16="http://schemas.microsoft.com/office/drawing/2014/main" id="{535C0134-0A92-4CD3-A3A4-1281DB1CA2FB}"/>
              </a:ext>
            </a:extLst>
          </p:cNvPr>
          <p:cNvPicPr>
            <a:picLocks noGrp="1" noChangeAspect="1"/>
          </p:cNvPicPr>
          <p:nvPr>
            <p:ph idx="1"/>
          </p:nvPr>
        </p:nvPicPr>
        <p:blipFill>
          <a:blip r:embed="rId2"/>
          <a:stretch>
            <a:fillRect/>
          </a:stretch>
        </p:blipFill>
        <p:spPr>
          <a:xfrm>
            <a:off x="3232066" y="1790701"/>
            <a:ext cx="5404381" cy="3925502"/>
          </a:xfrm>
          <a:prstGeom prst="rect">
            <a:avLst/>
          </a:prstGeom>
        </p:spPr>
      </p:pic>
    </p:spTree>
    <p:extLst>
      <p:ext uri="{BB962C8B-B14F-4D97-AF65-F5344CB8AC3E}">
        <p14:creationId xmlns:p14="http://schemas.microsoft.com/office/powerpoint/2010/main" val="42376089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7EFF84-A184-4E17-B6B6-31EBB9D5F5B6}"/>
              </a:ext>
            </a:extLst>
          </p:cNvPr>
          <p:cNvSpPr>
            <a:spLocks noGrp="1"/>
          </p:cNvSpPr>
          <p:nvPr>
            <p:ph type="title"/>
          </p:nvPr>
        </p:nvSpPr>
        <p:spPr/>
        <p:txBody>
          <a:bodyPr/>
          <a:lstStyle/>
          <a:p>
            <a:pPr algn="ctr"/>
            <a:r>
              <a:rPr lang="en-US" dirty="0"/>
              <a:t>Associated Constraints</a:t>
            </a:r>
          </a:p>
        </p:txBody>
      </p:sp>
      <p:sp>
        <p:nvSpPr>
          <p:cNvPr id="3" name="Content Placeholder 2">
            <a:extLst>
              <a:ext uri="{FF2B5EF4-FFF2-40B4-BE49-F238E27FC236}">
                <a16:creationId xmlns:a16="http://schemas.microsoft.com/office/drawing/2014/main" id="{C0B0ED81-8B51-49C6-AE4C-04D2A813D7E8}"/>
              </a:ext>
            </a:extLst>
          </p:cNvPr>
          <p:cNvSpPr>
            <a:spLocks noGrp="1"/>
          </p:cNvSpPr>
          <p:nvPr>
            <p:ph idx="1"/>
          </p:nvPr>
        </p:nvSpPr>
        <p:spPr/>
        <p:txBody>
          <a:bodyPr/>
          <a:lstStyle/>
          <a:p>
            <a:r>
              <a:rPr lang="en-US" dirty="0"/>
              <a:t>Physical limit on amount of bandwidth that can be achieved on one frequency</a:t>
            </a:r>
          </a:p>
        </p:txBody>
      </p:sp>
    </p:spTree>
    <p:extLst>
      <p:ext uri="{BB962C8B-B14F-4D97-AF65-F5344CB8AC3E}">
        <p14:creationId xmlns:p14="http://schemas.microsoft.com/office/powerpoint/2010/main" val="416574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E20AD8-E438-4A62-9F07-45D82652D154}"/>
              </a:ext>
            </a:extLst>
          </p:cNvPr>
          <p:cNvSpPr>
            <a:spLocks noGrp="1"/>
          </p:cNvSpPr>
          <p:nvPr>
            <p:ph type="title"/>
          </p:nvPr>
        </p:nvSpPr>
        <p:spPr>
          <a:xfrm>
            <a:off x="838200" y="226579"/>
            <a:ext cx="10515600" cy="1325563"/>
          </a:xfrm>
        </p:spPr>
        <p:txBody>
          <a:bodyPr/>
          <a:lstStyle/>
          <a:p>
            <a:pPr algn="ctr"/>
            <a:r>
              <a:rPr lang="en-US" dirty="0"/>
              <a:t>Cost Metrics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A3C7635-C9A8-4A66-B965-9E9156846673}"/>
                  </a:ext>
                </a:extLst>
              </p:cNvPr>
              <p:cNvSpPr>
                <a:spLocks noGrp="1"/>
              </p:cNvSpPr>
              <p:nvPr>
                <p:ph idx="1"/>
              </p:nvPr>
            </p:nvSpPr>
            <p:spPr>
              <a:xfrm>
                <a:off x="838200" y="1385455"/>
                <a:ext cx="10515600" cy="4791508"/>
              </a:xfrm>
            </p:spPr>
            <p:txBody>
              <a:bodyPr>
                <a:normAutofit fontScale="92500" lnSpcReduction="20000"/>
              </a:bodyPr>
              <a:lstStyle/>
              <a:p>
                <a:pPr marL="0" indent="0">
                  <a:buNone/>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𝐶</m:t>
                      </m:r>
                      <m:r>
                        <a:rPr lang="en-US" b="0" i="1" smtClean="0">
                          <a:latin typeface="Cambria Math" panose="02040503050406030204" pitchFamily="18" charset="0"/>
                        </a:rPr>
                        <m:t>𝑜𝑠𝑡</m:t>
                      </m:r>
                      <m:r>
                        <a:rPr lang="en-US" b="0" i="1" smtClean="0">
                          <a:latin typeface="Cambria Math" panose="02040503050406030204" pitchFamily="18" charset="0"/>
                        </a:rPr>
                        <m:t> </m:t>
                      </m:r>
                      <m:r>
                        <a:rPr lang="en-US" b="0" i="1" smtClean="0">
                          <a:latin typeface="Cambria Math" panose="02040503050406030204" pitchFamily="18" charset="0"/>
                        </a:rPr>
                        <m:t>𝐹𝑜𝑟</m:t>
                      </m:r>
                      <m:r>
                        <a:rPr lang="en-US" b="0" i="1" smtClean="0">
                          <a:latin typeface="Cambria Math" panose="02040503050406030204" pitchFamily="18" charset="0"/>
                        </a:rPr>
                        <m:t> </m:t>
                      </m:r>
                      <m:r>
                        <a:rPr lang="en-US" b="0" i="1" smtClean="0">
                          <a:latin typeface="Cambria Math" panose="02040503050406030204" pitchFamily="18" charset="0"/>
                        </a:rPr>
                        <m:t>𝑅𝑒𝑡𝑟𝑜𝑓𝑖𝑡</m:t>
                      </m:r>
                      <m:r>
                        <a:rPr lang="en-US" i="1" smtClean="0">
                          <a:latin typeface="Cambria Math" panose="02040503050406030204" pitchFamily="18" charset="0"/>
                        </a:rPr>
                        <m:t>=</m:t>
                      </m:r>
                      <m:r>
                        <a:rPr lang="en-US" i="1" smtClean="0">
                          <a:latin typeface="Cambria Math" panose="02040503050406030204" pitchFamily="18" charset="0"/>
                        </a:rPr>
                        <m:t>𝐶𝑜𝑠𝑡</m:t>
                      </m:r>
                      <m:r>
                        <a:rPr lang="en-US" b="0" i="1" smtClean="0">
                          <a:latin typeface="Cambria Math" panose="02040503050406030204" pitchFamily="18" charset="0"/>
                        </a:rPr>
                        <m:t> </m:t>
                      </m:r>
                      <m:r>
                        <a:rPr lang="en-US" b="0" i="1" smtClean="0">
                          <a:latin typeface="Cambria Math" panose="02040503050406030204" pitchFamily="18" charset="0"/>
                        </a:rPr>
                        <m:t>𝑃𝑒𝑟</m:t>
                      </m:r>
                      <m:r>
                        <a:rPr lang="en-US" b="0" i="1" smtClean="0">
                          <a:latin typeface="Cambria Math" panose="02040503050406030204" pitchFamily="18" charset="0"/>
                        </a:rPr>
                        <m:t> </m:t>
                      </m:r>
                      <m:r>
                        <a:rPr lang="en-US" b="0" i="1" smtClean="0">
                          <a:latin typeface="Cambria Math" panose="02040503050406030204" pitchFamily="18" charset="0"/>
                        </a:rPr>
                        <m:t>𝐹𝑙𝑦𝑖𝑛𝑔</m:t>
                      </m:r>
                      <m:r>
                        <a:rPr lang="en-US" b="0" i="1" smtClean="0">
                          <a:latin typeface="Cambria Math" panose="02040503050406030204" pitchFamily="18" charset="0"/>
                        </a:rPr>
                        <m:t> </m:t>
                      </m:r>
                      <m:r>
                        <a:rPr lang="en-US" b="0" i="1" smtClean="0">
                          <a:latin typeface="Cambria Math" panose="02040503050406030204" pitchFamily="18" charset="0"/>
                        </a:rPr>
                        <m:t>𝐻𝑜𝑢𝑟</m:t>
                      </m:r>
                      <m:r>
                        <a:rPr lang="en-US" b="0" i="1" smtClean="0">
                          <a:latin typeface="Cambria Math" panose="02040503050406030204" pitchFamily="18" charset="0"/>
                        </a:rPr>
                        <m:t> (</m:t>
                      </m:r>
                      <m:r>
                        <a:rPr lang="en-US" b="0" i="1" smtClean="0">
                          <a:latin typeface="Cambria Math" panose="02040503050406030204" pitchFamily="18" charset="0"/>
                        </a:rPr>
                        <m:t>𝐶𝑃𝐹𝐻</m:t>
                      </m:r>
                      <m:r>
                        <a:rPr lang="en-US" b="0" i="1" smtClean="0">
                          <a:latin typeface="Cambria Math" panose="02040503050406030204" pitchFamily="18" charset="0"/>
                        </a:rPr>
                        <m:t>) ∗</m:t>
                      </m:r>
                      <m:r>
                        <a:rPr lang="en-US" b="0" i="1" smtClean="0">
                          <a:latin typeface="Cambria Math" panose="02040503050406030204" pitchFamily="18" charset="0"/>
                        </a:rPr>
                        <m:t>𝑋</m:t>
                      </m:r>
                      <m:r>
                        <a:rPr lang="en-US" b="0" i="1" smtClean="0">
                          <a:latin typeface="Cambria Math" panose="02040503050406030204" pitchFamily="18" charset="0"/>
                        </a:rPr>
                        <m:t>+</m:t>
                      </m:r>
                      <m:r>
                        <a:rPr lang="en-US" b="0" i="1" smtClean="0">
                          <a:latin typeface="Cambria Math" panose="02040503050406030204" pitchFamily="18" charset="0"/>
                        </a:rPr>
                        <m:t>𝑂𝑡h𝑒𝑟</m:t>
                      </m:r>
                      <m:r>
                        <a:rPr lang="en-US" b="0" i="1" smtClean="0">
                          <a:latin typeface="Cambria Math" panose="02040503050406030204" pitchFamily="18" charset="0"/>
                        </a:rPr>
                        <m:t> </m:t>
                      </m:r>
                      <m:r>
                        <a:rPr lang="en-US" b="0" i="1" smtClean="0">
                          <a:latin typeface="Cambria Math" panose="02040503050406030204" pitchFamily="18" charset="0"/>
                        </a:rPr>
                        <m:t>𝐶𝑜𝑠𝑡𝑠</m:t>
                      </m:r>
                    </m:oMath>
                  </m:oMathPara>
                </a14:m>
                <a:endParaRPr lang="en-US" dirty="0"/>
              </a:p>
              <a:p>
                <a:pPr marL="0" indent="0">
                  <a:buNone/>
                </a:pPr>
                <a:endParaRPr lang="en-US" dirty="0"/>
              </a:p>
              <a:p>
                <a:pPr marL="0" indent="0">
                  <a:buNone/>
                </a:pPr>
                <a:r>
                  <a:rPr lang="en-US" i="1" dirty="0"/>
                  <a:t>CPFH</a:t>
                </a:r>
                <a:r>
                  <a:rPr lang="en-US" dirty="0"/>
                  <a:t>: </a:t>
                </a:r>
              </a:p>
              <a:p>
                <a:pPr marL="0" indent="0">
                  <a:buNone/>
                </a:pPr>
                <a:r>
                  <a:rPr lang="en-US" dirty="0"/>
                  <a:t>	Cost per Flying Hour (well-known DoD cost metric) which includes Operating and Support costs such as Fuel, Consumables, and Maintenance costs</a:t>
                </a:r>
              </a:p>
              <a:p>
                <a:pPr marL="0" indent="0">
                  <a:buNone/>
                </a:pPr>
                <a:endParaRPr lang="en-US" i="1" dirty="0"/>
              </a:p>
              <a:p>
                <a:pPr marL="0" indent="0">
                  <a:buNone/>
                </a:pPr>
                <a:r>
                  <a:rPr lang="en-US" i="1" dirty="0"/>
                  <a:t>Other Costs: </a:t>
                </a:r>
              </a:p>
              <a:p>
                <a:pPr marL="0" indent="0">
                  <a:buNone/>
                </a:pPr>
                <a:r>
                  <a:rPr lang="en-US" i="1" dirty="0"/>
                  <a:t>	Instrumentation Cost </a:t>
                </a:r>
                <a:r>
                  <a:rPr lang="en-US" i="1" dirty="0">
                    <a:solidFill>
                      <a:srgbClr val="FF0000"/>
                    </a:solidFill>
                  </a:rPr>
                  <a:t>($0)</a:t>
                </a:r>
                <a:r>
                  <a:rPr lang="en-US" i="1" dirty="0"/>
                  <a:t> + Test Planning </a:t>
                </a:r>
                <a:r>
                  <a:rPr lang="en-US" i="1" dirty="0">
                    <a:solidFill>
                      <a:srgbClr val="FF0000"/>
                    </a:solidFill>
                  </a:rPr>
                  <a:t>(~$0)</a:t>
                </a:r>
                <a:r>
                  <a:rPr lang="en-US" i="1" dirty="0"/>
                  <a:t> + Roll Out Cost + Scheduling Cost + Post Fly Analysis </a:t>
                </a:r>
                <a:r>
                  <a:rPr lang="en-US" i="1" dirty="0">
                    <a:solidFill>
                      <a:srgbClr val="FF0000"/>
                    </a:solidFill>
                  </a:rPr>
                  <a:t>(~$0)</a:t>
                </a:r>
              </a:p>
              <a:p>
                <a:pPr marL="0" indent="0">
                  <a:buNone/>
                </a:pPr>
                <a:endParaRPr lang="en-US" dirty="0"/>
              </a:p>
              <a:p>
                <a:pPr marL="0" indent="0">
                  <a:buNone/>
                </a:pPr>
                <a:r>
                  <a:rPr lang="en-US" i="1" dirty="0"/>
                  <a:t>CPFH For the F-22 Raptor</a:t>
                </a:r>
                <a:r>
                  <a:rPr lang="en-US" dirty="0"/>
                  <a:t>: $58,059.00</a:t>
                </a:r>
              </a:p>
            </p:txBody>
          </p:sp>
        </mc:Choice>
        <mc:Fallback xmlns="">
          <p:sp>
            <p:nvSpPr>
              <p:cNvPr id="3" name="Content Placeholder 2">
                <a:extLst>
                  <a:ext uri="{FF2B5EF4-FFF2-40B4-BE49-F238E27FC236}">
                    <a16:creationId xmlns:a16="http://schemas.microsoft.com/office/drawing/2014/main" id="{0A3C7635-C9A8-4A66-B965-9E9156846673}"/>
                  </a:ext>
                </a:extLst>
              </p:cNvPr>
              <p:cNvSpPr>
                <a:spLocks noGrp="1" noRot="1" noChangeAspect="1" noMove="1" noResize="1" noEditPoints="1" noAdjustHandles="1" noChangeArrowheads="1" noChangeShapeType="1" noTextEdit="1"/>
              </p:cNvSpPr>
              <p:nvPr>
                <p:ph idx="1"/>
              </p:nvPr>
            </p:nvSpPr>
            <p:spPr>
              <a:xfrm>
                <a:off x="838200" y="1385455"/>
                <a:ext cx="10515600" cy="4791508"/>
              </a:xfrm>
              <a:blipFill>
                <a:blip r:embed="rId3"/>
                <a:stretch>
                  <a:fillRect l="-1043"/>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7A183F06-3CA3-4D03-A418-54DB1403B3DD}"/>
              </a:ext>
            </a:extLst>
          </p:cNvPr>
          <p:cNvSpPr txBox="1"/>
          <p:nvPr/>
        </p:nvSpPr>
        <p:spPr>
          <a:xfrm>
            <a:off x="8382000" y="5699909"/>
            <a:ext cx="3657599" cy="954107"/>
          </a:xfrm>
          <a:prstGeom prst="rect">
            <a:avLst/>
          </a:prstGeom>
          <a:noFill/>
        </p:spPr>
        <p:txBody>
          <a:bodyPr wrap="square" rtlCol="0">
            <a:spAutoFit/>
          </a:bodyPr>
          <a:lstStyle/>
          <a:p>
            <a:r>
              <a:rPr lang="en-US" sz="1400" dirty="0"/>
              <a:t> </a:t>
            </a:r>
            <a:r>
              <a:rPr lang="en-US" sz="1400" i="1" dirty="0"/>
              <a:t>Assumptions: </a:t>
            </a:r>
          </a:p>
          <a:p>
            <a:r>
              <a:rPr lang="en-US" sz="1400" i="1" dirty="0"/>
              <a:t>(1) Aircraft was already instrumented </a:t>
            </a:r>
          </a:p>
          <a:p>
            <a:r>
              <a:rPr lang="en-US" sz="1400" i="1" dirty="0"/>
              <a:t>(2) We approximate the Rollout Costs and Scheduling Costs to be ~ the cost of an hour cost </a:t>
            </a:r>
          </a:p>
        </p:txBody>
      </p:sp>
    </p:spTree>
    <p:extLst>
      <p:ext uri="{BB962C8B-B14F-4D97-AF65-F5344CB8AC3E}">
        <p14:creationId xmlns:p14="http://schemas.microsoft.com/office/powerpoint/2010/main" val="2326431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CBDFC1-1622-4803-A89B-5A946C0B27D7}"/>
              </a:ext>
            </a:extLst>
          </p:cNvPr>
          <p:cNvSpPr>
            <a:spLocks noGrp="1"/>
          </p:cNvSpPr>
          <p:nvPr>
            <p:ph type="title"/>
          </p:nvPr>
        </p:nvSpPr>
        <p:spPr/>
        <p:txBody>
          <a:bodyPr/>
          <a:lstStyle/>
          <a:p>
            <a:pPr algn="ctr"/>
            <a:r>
              <a:rPr lang="en-US" dirty="0"/>
              <a:t>Cost Metric</a:t>
            </a:r>
            <a:br>
              <a:rPr lang="en-US" dirty="0"/>
            </a:br>
            <a:r>
              <a:rPr lang="en-US" dirty="0"/>
              <a:t>Instantaneous Cost</a:t>
            </a:r>
          </a:p>
        </p:txBody>
      </p:sp>
      <p:pic>
        <p:nvPicPr>
          <p:cNvPr id="6" name="Content Placeholder 5">
            <a:extLst>
              <a:ext uri="{FF2B5EF4-FFF2-40B4-BE49-F238E27FC236}">
                <a16:creationId xmlns:a16="http://schemas.microsoft.com/office/drawing/2014/main" id="{586E5388-1B7A-47CF-BD7A-F39DBB66BFA2}"/>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682925" y="1834251"/>
            <a:ext cx="5181600" cy="3591905"/>
          </a:xfrm>
        </p:spPr>
      </p:pic>
      <p:sp>
        <p:nvSpPr>
          <p:cNvPr id="4" name="Content Placeholder 3">
            <a:extLst>
              <a:ext uri="{FF2B5EF4-FFF2-40B4-BE49-F238E27FC236}">
                <a16:creationId xmlns:a16="http://schemas.microsoft.com/office/drawing/2014/main" id="{6237201F-EE1B-4A0A-B0B3-40A3061C0F17}"/>
              </a:ext>
            </a:extLst>
          </p:cNvPr>
          <p:cNvSpPr>
            <a:spLocks noGrp="1"/>
          </p:cNvSpPr>
          <p:nvPr>
            <p:ph sz="half" idx="2"/>
          </p:nvPr>
        </p:nvSpPr>
        <p:spPr/>
        <p:txBody>
          <a:bodyPr/>
          <a:lstStyle/>
          <a:p>
            <a:r>
              <a:rPr lang="en-US" i="1" dirty="0" err="1"/>
              <a:t>Unadapted</a:t>
            </a:r>
            <a:r>
              <a:rPr lang="en-US" i="1" dirty="0"/>
              <a:t> - FT mission encountered a problem after t=3 which required landing and repeat the test again</a:t>
            </a:r>
          </a:p>
          <a:p>
            <a:r>
              <a:rPr lang="en-US" i="1" dirty="0"/>
              <a:t>Adapted - FT mission was accomplished successfully without having to land </a:t>
            </a:r>
          </a:p>
          <a:p>
            <a:pPr marL="0" indent="0">
              <a:buNone/>
            </a:pPr>
            <a:endParaRPr lang="en-US" dirty="0"/>
          </a:p>
        </p:txBody>
      </p:sp>
    </p:spTree>
    <p:extLst>
      <p:ext uri="{BB962C8B-B14F-4D97-AF65-F5344CB8AC3E}">
        <p14:creationId xmlns:p14="http://schemas.microsoft.com/office/powerpoint/2010/main" val="12884827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CBDFC1-1622-4803-A89B-5A946C0B27D7}"/>
              </a:ext>
            </a:extLst>
          </p:cNvPr>
          <p:cNvSpPr>
            <a:spLocks noGrp="1"/>
          </p:cNvSpPr>
          <p:nvPr>
            <p:ph type="title"/>
          </p:nvPr>
        </p:nvSpPr>
        <p:spPr/>
        <p:txBody>
          <a:bodyPr/>
          <a:lstStyle/>
          <a:p>
            <a:pPr algn="ctr"/>
            <a:r>
              <a:rPr lang="en-US" dirty="0"/>
              <a:t>Cost Metric</a:t>
            </a:r>
            <a:br>
              <a:rPr lang="en-US" dirty="0"/>
            </a:br>
            <a:r>
              <a:rPr lang="en-US" dirty="0"/>
              <a:t>Cumulative Cost</a:t>
            </a:r>
          </a:p>
        </p:txBody>
      </p:sp>
      <p:pic>
        <p:nvPicPr>
          <p:cNvPr id="16" name="Content Placeholder 9">
            <a:extLst>
              <a:ext uri="{FF2B5EF4-FFF2-40B4-BE49-F238E27FC236}">
                <a16:creationId xmlns:a16="http://schemas.microsoft.com/office/drawing/2014/main" id="{447B7A40-F154-4C22-AC75-50B758FE9BCF}"/>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957430" y="1825625"/>
            <a:ext cx="6277140" cy="4351338"/>
          </a:xfrm>
        </p:spPr>
      </p:pic>
    </p:spTree>
    <p:extLst>
      <p:ext uri="{BB962C8B-B14F-4D97-AF65-F5344CB8AC3E}">
        <p14:creationId xmlns:p14="http://schemas.microsoft.com/office/powerpoint/2010/main" val="426473933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16441</TotalTime>
  <Words>577</Words>
  <Application>Microsoft Office PowerPoint</Application>
  <PresentationFormat>Widescreen</PresentationFormat>
  <Paragraphs>99</Paragraphs>
  <Slides>18</Slides>
  <Notes>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Arial</vt:lpstr>
      <vt:lpstr>Calibri</vt:lpstr>
      <vt:lpstr>Calibri Light</vt:lpstr>
      <vt:lpstr>Cambria Math</vt:lpstr>
      <vt:lpstr>Office Theme</vt:lpstr>
      <vt:lpstr>BRASS  Scenario 2</vt:lpstr>
      <vt:lpstr>Scenario #2 – Brief Description</vt:lpstr>
      <vt:lpstr>Test Article</vt:lpstr>
      <vt:lpstr>Range Infrastructure</vt:lpstr>
      <vt:lpstr>Flight Test Operation Flow</vt:lpstr>
      <vt:lpstr>Associated Constraints</vt:lpstr>
      <vt:lpstr>Cost Metrics </vt:lpstr>
      <vt:lpstr>Cost Metric Instantaneous Cost</vt:lpstr>
      <vt:lpstr>Cost Metric Cumulative Cost</vt:lpstr>
      <vt:lpstr>Program Value Function</vt:lpstr>
      <vt:lpstr>Program Value Function</vt:lpstr>
      <vt:lpstr>Risk Metric</vt:lpstr>
      <vt:lpstr>Risk Metric</vt:lpstr>
      <vt:lpstr>Classic Solutions</vt:lpstr>
      <vt:lpstr>Suggested Solution</vt:lpstr>
      <vt:lpstr>PowerPoint Presentation</vt:lpstr>
      <vt:lpstr>PowerPoint Presentation</vt:lpstr>
      <vt:lpstr>sources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Scenario 1</dc:title>
  <dc:creator>Ibaroudene, Hakima</dc:creator>
  <cp:lastModifiedBy>Ibaroudene, Hakima</cp:lastModifiedBy>
  <cp:revision>142</cp:revision>
  <dcterms:created xsi:type="dcterms:W3CDTF">2017-12-12T23:21:14Z</dcterms:created>
  <dcterms:modified xsi:type="dcterms:W3CDTF">2018-02-06T19:52:37Z</dcterms:modified>
</cp:coreProperties>
</file>